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315" r:id="rId2"/>
    <p:sldId id="290" r:id="rId3"/>
    <p:sldId id="291" r:id="rId4"/>
    <p:sldId id="258" r:id="rId5"/>
    <p:sldId id="259" r:id="rId6"/>
    <p:sldId id="260" r:id="rId7"/>
    <p:sldId id="261" r:id="rId8"/>
    <p:sldId id="262" r:id="rId9"/>
    <p:sldId id="263" r:id="rId10"/>
    <p:sldId id="264" r:id="rId11"/>
    <p:sldId id="31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2" r:id="rId38"/>
    <p:sldId id="294" r:id="rId39"/>
    <p:sldId id="295" r:id="rId40"/>
    <p:sldId id="296" r:id="rId41"/>
    <p:sldId id="297" r:id="rId42"/>
    <p:sldId id="298" r:id="rId43"/>
    <p:sldId id="299" r:id="rId44"/>
    <p:sldId id="300" r:id="rId45"/>
    <p:sldId id="301"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6" d="100"/>
          <a:sy n="86" d="100"/>
        </p:scale>
        <p:origin x="114"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49A938E-427C-4510-B48C-1F5129FC18B4}" type="datetimeFigureOut">
              <a:rPr lang="tr-TR" smtClean="0"/>
              <a:t>10.11.2017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367148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49A938E-427C-4510-B48C-1F5129FC18B4}" type="datetimeFigureOut">
              <a:rPr lang="tr-TR" smtClean="0"/>
              <a:t>10.11.2017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318118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49A938E-427C-4510-B48C-1F5129FC18B4}" type="datetimeFigureOut">
              <a:rPr lang="tr-TR" smtClean="0"/>
              <a:t>10.11.2017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8B2265-3378-437C-A1D1-274809DD7C7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8152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49A938E-427C-4510-B48C-1F5129FC18B4}" type="datetimeFigureOut">
              <a:rPr lang="tr-TR" smtClean="0"/>
              <a:t>10.11.2017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1757491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49A938E-427C-4510-B48C-1F5129FC18B4}" type="datetimeFigureOut">
              <a:rPr lang="tr-TR" smtClean="0"/>
              <a:t>10.11.2017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B2265-3378-437C-A1D1-274809DD7C7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0918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49A938E-427C-4510-B48C-1F5129FC18B4}" type="datetimeFigureOut">
              <a:rPr lang="tr-TR" smtClean="0"/>
              <a:t>10.11.2017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1374897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9A938E-427C-4510-B48C-1F5129FC18B4}" type="datetimeFigureOut">
              <a:rPr lang="tr-TR" smtClean="0"/>
              <a:t>10.11.2017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948383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9A938E-427C-4510-B48C-1F5129FC18B4}" type="datetimeFigureOut">
              <a:rPr lang="tr-TR" smtClean="0"/>
              <a:t>10.11.2017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1882904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58E96CA-39BC-45D2-974D-E53005EA59E0}"/>
              </a:ext>
            </a:extLst>
          </p:cNvPr>
          <p:cNvSpPr>
            <a:spLocks noGrp="1"/>
          </p:cNvSpPr>
          <p:nvPr>
            <p:ph type="title"/>
          </p:nvPr>
        </p:nvSpPr>
        <p:spPr>
          <a:xfrm>
            <a:off x="1534585" y="617538"/>
            <a:ext cx="10390716" cy="1143000"/>
          </a:xfrm>
        </p:spPr>
        <p:txBody>
          <a:bodyPr/>
          <a:lstStyle/>
          <a:p>
            <a:r>
              <a:rPr lang="tr-TR"/>
              <a:t>Asıl başlık stilini düzenlemek için tıklayın</a:t>
            </a:r>
          </a:p>
        </p:txBody>
      </p:sp>
      <p:sp>
        <p:nvSpPr>
          <p:cNvPr id="3" name="Çevrimiçi Resim Yer Tutucusu 2">
            <a:extLst>
              <a:ext uri="{FF2B5EF4-FFF2-40B4-BE49-F238E27FC236}">
                <a16:creationId xmlns:a16="http://schemas.microsoft.com/office/drawing/2014/main" xmlns="" id="{E533C492-EBE6-4D49-9A2D-D4FB1AE8FD63}"/>
              </a:ext>
            </a:extLst>
          </p:cNvPr>
          <p:cNvSpPr>
            <a:spLocks noGrp="1"/>
          </p:cNvSpPr>
          <p:nvPr>
            <p:ph type="clipArt" sz="half" idx="1"/>
          </p:nvPr>
        </p:nvSpPr>
        <p:spPr>
          <a:xfrm>
            <a:off x="1576917" y="2017713"/>
            <a:ext cx="5080000" cy="4114800"/>
          </a:xfrm>
        </p:spPr>
        <p:txBody>
          <a:bodyPr/>
          <a:lstStyle/>
          <a:p>
            <a:pPr lvl="0"/>
            <a:endParaRPr lang="tr-TR" noProof="0"/>
          </a:p>
        </p:txBody>
      </p:sp>
      <p:sp>
        <p:nvSpPr>
          <p:cNvPr id="4" name="Metin Yer Tutucusu 3">
            <a:extLst>
              <a:ext uri="{FF2B5EF4-FFF2-40B4-BE49-F238E27FC236}">
                <a16:creationId xmlns:a16="http://schemas.microsoft.com/office/drawing/2014/main" xmlns="" id="{B952B2F6-9F76-4008-9457-7BE73724A10F}"/>
              </a:ext>
            </a:extLst>
          </p:cNvPr>
          <p:cNvSpPr>
            <a:spLocks noGrp="1"/>
          </p:cNvSpPr>
          <p:nvPr>
            <p:ph type="body" sz="half" idx="2"/>
          </p:nvPr>
        </p:nvSpPr>
        <p:spPr>
          <a:xfrm>
            <a:off x="6860117" y="2017713"/>
            <a:ext cx="50800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1">
            <a:extLst>
              <a:ext uri="{FF2B5EF4-FFF2-40B4-BE49-F238E27FC236}">
                <a16:creationId xmlns:a16="http://schemas.microsoft.com/office/drawing/2014/main" xmlns="" id="{E41FB7CE-E3DB-44AA-BE5A-E612545744FD}"/>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12">
            <a:extLst>
              <a:ext uri="{FF2B5EF4-FFF2-40B4-BE49-F238E27FC236}">
                <a16:creationId xmlns:a16="http://schemas.microsoft.com/office/drawing/2014/main" xmlns="" id="{3162C78B-4FFB-4C69-BF1E-33A15845D793}"/>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13">
            <a:extLst>
              <a:ext uri="{FF2B5EF4-FFF2-40B4-BE49-F238E27FC236}">
                <a16:creationId xmlns:a16="http://schemas.microsoft.com/office/drawing/2014/main" xmlns="" id="{BDC091FE-0208-4785-81F9-CFEE43796B78}"/>
              </a:ext>
            </a:extLst>
          </p:cNvPr>
          <p:cNvSpPr>
            <a:spLocks noGrp="1" noChangeArrowheads="1"/>
          </p:cNvSpPr>
          <p:nvPr>
            <p:ph type="sldNum" sz="quarter" idx="12"/>
          </p:nvPr>
        </p:nvSpPr>
        <p:spPr>
          <a:ln/>
        </p:spPr>
        <p:txBody>
          <a:bodyPr/>
          <a:lstStyle>
            <a:lvl1pPr>
              <a:defRPr/>
            </a:lvl1pPr>
          </a:lstStyle>
          <a:p>
            <a:pPr>
              <a:defRPr/>
            </a:pPr>
            <a:fld id="{F309924F-E797-4721-BEC5-4142B26945D9}" type="slidenum">
              <a:rPr lang="tr-TR" altLang="tr-TR"/>
              <a:pPr>
                <a:defRPr/>
              </a:pPr>
              <a:t>‹#›</a:t>
            </a:fld>
            <a:endParaRPr lang="tr-TR" altLang="tr-TR"/>
          </a:p>
        </p:txBody>
      </p:sp>
    </p:spTree>
    <p:extLst>
      <p:ext uri="{BB962C8B-B14F-4D97-AF65-F5344CB8AC3E}">
        <p14:creationId xmlns:p14="http://schemas.microsoft.com/office/powerpoint/2010/main" val="3185965235"/>
      </p:ext>
    </p:extLst>
  </p:cSld>
  <p:clrMapOvr>
    <a:masterClrMapping/>
  </p:clrMapOvr>
  <p:transition>
    <p:checke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7EEB4F7-C732-4F76-9DA3-9456CA4537CA}"/>
              </a:ext>
            </a:extLst>
          </p:cNvPr>
          <p:cNvSpPr>
            <a:spLocks noGrp="1"/>
          </p:cNvSpPr>
          <p:nvPr>
            <p:ph type="title"/>
          </p:nvPr>
        </p:nvSpPr>
        <p:spPr>
          <a:xfrm>
            <a:off x="1534585" y="617538"/>
            <a:ext cx="10390716" cy="1143000"/>
          </a:xfrm>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D6F4A145-E189-4977-8F5F-99A17AA8E58B}"/>
              </a:ext>
            </a:extLst>
          </p:cNvPr>
          <p:cNvSpPr>
            <a:spLocks noGrp="1"/>
          </p:cNvSpPr>
          <p:nvPr>
            <p:ph sz="half" idx="1"/>
          </p:nvPr>
        </p:nvSpPr>
        <p:spPr>
          <a:xfrm>
            <a:off x="1576917" y="2017713"/>
            <a:ext cx="50800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9BB1823D-FDB0-448F-8125-8317F9A7CB06}"/>
              </a:ext>
            </a:extLst>
          </p:cNvPr>
          <p:cNvSpPr>
            <a:spLocks noGrp="1"/>
          </p:cNvSpPr>
          <p:nvPr>
            <p:ph type="body" sz="half" idx="2"/>
          </p:nvPr>
        </p:nvSpPr>
        <p:spPr>
          <a:xfrm>
            <a:off x="6860117" y="2017713"/>
            <a:ext cx="50800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1">
            <a:extLst>
              <a:ext uri="{FF2B5EF4-FFF2-40B4-BE49-F238E27FC236}">
                <a16:creationId xmlns:a16="http://schemas.microsoft.com/office/drawing/2014/main" xmlns="" id="{D268CC56-2D79-411E-BF88-AF13EDC89DA1}"/>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12">
            <a:extLst>
              <a:ext uri="{FF2B5EF4-FFF2-40B4-BE49-F238E27FC236}">
                <a16:creationId xmlns:a16="http://schemas.microsoft.com/office/drawing/2014/main" xmlns="" id="{8E074EAE-85F7-4C47-AF6E-574F1C169A6A}"/>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13">
            <a:extLst>
              <a:ext uri="{FF2B5EF4-FFF2-40B4-BE49-F238E27FC236}">
                <a16:creationId xmlns:a16="http://schemas.microsoft.com/office/drawing/2014/main" xmlns="" id="{FB146FB3-0F0D-4307-BAD4-47B2C7184C16}"/>
              </a:ext>
            </a:extLst>
          </p:cNvPr>
          <p:cNvSpPr>
            <a:spLocks noGrp="1" noChangeArrowheads="1"/>
          </p:cNvSpPr>
          <p:nvPr>
            <p:ph type="sldNum" sz="quarter" idx="12"/>
          </p:nvPr>
        </p:nvSpPr>
        <p:spPr>
          <a:ln/>
        </p:spPr>
        <p:txBody>
          <a:bodyPr/>
          <a:lstStyle>
            <a:lvl1pPr>
              <a:defRPr/>
            </a:lvl1pPr>
          </a:lstStyle>
          <a:p>
            <a:pPr>
              <a:defRPr/>
            </a:pPr>
            <a:fld id="{88D204DE-C40B-43F9-9FD1-22026AFEF8BD}" type="slidenum">
              <a:rPr lang="tr-TR" altLang="tr-TR"/>
              <a:pPr>
                <a:defRPr/>
              </a:pPr>
              <a:t>‹#›</a:t>
            </a:fld>
            <a:endParaRPr lang="tr-TR" altLang="tr-TR"/>
          </a:p>
        </p:txBody>
      </p:sp>
    </p:spTree>
    <p:extLst>
      <p:ext uri="{BB962C8B-B14F-4D97-AF65-F5344CB8AC3E}">
        <p14:creationId xmlns:p14="http://schemas.microsoft.com/office/powerpoint/2010/main" val="3547298813"/>
      </p:ext>
    </p:extLst>
  </p:cSld>
  <p:clrMapOvr>
    <a:masterClrMapping/>
  </p:clrMapOvr>
  <p:transition>
    <p:checke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824C96CA-8F16-4642-82D0-92A5D6475077}"/>
              </a:ext>
            </a:extLst>
          </p:cNvPr>
          <p:cNvSpPr>
            <a:spLocks noGrp="1"/>
          </p:cNvSpPr>
          <p:nvPr>
            <p:ph/>
          </p:nvPr>
        </p:nvSpPr>
        <p:spPr>
          <a:xfrm>
            <a:off x="609600" y="274639"/>
            <a:ext cx="10972800" cy="58515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Veri Yer Tutucusu 2">
            <a:extLst>
              <a:ext uri="{FF2B5EF4-FFF2-40B4-BE49-F238E27FC236}">
                <a16:creationId xmlns:a16="http://schemas.microsoft.com/office/drawing/2014/main" xmlns="" id="{9CFC1855-E7EE-4268-87FF-2B213126197C}"/>
              </a:ext>
            </a:extLst>
          </p:cNvPr>
          <p:cNvSpPr>
            <a:spLocks noGrp="1"/>
          </p:cNvSpPr>
          <p:nvPr>
            <p:ph type="dt" sz="half" idx="10"/>
          </p:nvPr>
        </p:nvSpPr>
        <p:spPr>
          <a:xfrm>
            <a:off x="609600" y="6245225"/>
            <a:ext cx="2844800" cy="476250"/>
          </a:xfrm>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xmlns="" id="{B30256C8-A19F-4ED5-B1A5-EEA1AC4E4EB7}"/>
              </a:ext>
            </a:extLst>
          </p:cNvPr>
          <p:cNvSpPr>
            <a:spLocks noGrp="1"/>
          </p:cNvSpPr>
          <p:nvPr>
            <p:ph type="ftr" sz="quarter" idx="11"/>
          </p:nvPr>
        </p:nvSpPr>
        <p:spPr>
          <a:xfrm>
            <a:off x="4165600" y="6245225"/>
            <a:ext cx="3860800" cy="476250"/>
          </a:xfrm>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xmlns="" id="{133A8113-EB10-42C5-8B9A-9D2C3F1DE84C}"/>
              </a:ext>
            </a:extLst>
          </p:cNvPr>
          <p:cNvSpPr>
            <a:spLocks noGrp="1"/>
          </p:cNvSpPr>
          <p:nvPr>
            <p:ph type="sldNum" sz="quarter" idx="12"/>
          </p:nvPr>
        </p:nvSpPr>
        <p:spPr>
          <a:xfrm>
            <a:off x="8737600" y="6245225"/>
            <a:ext cx="2844800" cy="476250"/>
          </a:xfrm>
        </p:spPr>
        <p:txBody>
          <a:bodyPr/>
          <a:lstStyle>
            <a:lvl1pPr>
              <a:defRPr/>
            </a:lvl1pPr>
          </a:lstStyle>
          <a:p>
            <a:fld id="{664AA249-7CA9-4A77-BF73-9379996715C7}" type="slidenum">
              <a:rPr lang="tr-TR" altLang="tr-TR"/>
              <a:pPr/>
              <a:t>‹#›</a:t>
            </a:fld>
            <a:endParaRPr lang="tr-TR" altLang="tr-TR"/>
          </a:p>
        </p:txBody>
      </p:sp>
    </p:spTree>
    <p:extLst>
      <p:ext uri="{BB962C8B-B14F-4D97-AF65-F5344CB8AC3E}">
        <p14:creationId xmlns:p14="http://schemas.microsoft.com/office/powerpoint/2010/main" val="74761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49A938E-427C-4510-B48C-1F5129FC18B4}" type="datetimeFigureOut">
              <a:rPr lang="tr-TR" smtClean="0"/>
              <a:t>10.11.2017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141852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49A938E-427C-4510-B48C-1F5129FC18B4}" type="datetimeFigureOut">
              <a:rPr lang="tr-TR" smtClean="0"/>
              <a:t>10.11.2017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240877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49A938E-427C-4510-B48C-1F5129FC18B4}" type="datetimeFigureOut">
              <a:rPr lang="tr-TR" smtClean="0"/>
              <a:t>10.11.2017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68468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49A938E-427C-4510-B48C-1F5129FC18B4}" type="datetimeFigureOut">
              <a:rPr lang="tr-TR" smtClean="0"/>
              <a:t>10.11.2017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344580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49A938E-427C-4510-B48C-1F5129FC18B4}" type="datetimeFigureOut">
              <a:rPr lang="tr-TR" smtClean="0"/>
              <a:t>10.11.2017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239845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A938E-427C-4510-B48C-1F5129FC18B4}" type="datetimeFigureOut">
              <a:rPr lang="tr-TR" smtClean="0"/>
              <a:t>10.11.2017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162817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49A938E-427C-4510-B48C-1F5129FC18B4}" type="datetimeFigureOut">
              <a:rPr lang="tr-TR" smtClean="0"/>
              <a:t>10.11.2017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130870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49A938E-427C-4510-B48C-1F5129FC18B4}" type="datetimeFigureOut">
              <a:rPr lang="tr-TR" smtClean="0"/>
              <a:t>10.11.2017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B2265-3378-437C-A1D1-274809DD7C77}" type="slidenum">
              <a:rPr lang="tr-TR" smtClean="0"/>
              <a:t>‹#›</a:t>
            </a:fld>
            <a:endParaRPr lang="tr-TR"/>
          </a:p>
        </p:txBody>
      </p:sp>
    </p:spTree>
    <p:extLst>
      <p:ext uri="{BB962C8B-B14F-4D97-AF65-F5344CB8AC3E}">
        <p14:creationId xmlns:p14="http://schemas.microsoft.com/office/powerpoint/2010/main" val="121113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49A938E-427C-4510-B48C-1F5129FC18B4}" type="datetimeFigureOut">
              <a:rPr lang="tr-TR" smtClean="0"/>
              <a:t>10.11.2017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F8B2265-3378-437C-A1D1-274809DD7C77}" type="slidenum">
              <a:rPr lang="tr-TR" smtClean="0"/>
              <a:t>‹#›</a:t>
            </a:fld>
            <a:endParaRPr lang="tr-TR"/>
          </a:p>
        </p:txBody>
      </p:sp>
    </p:spTree>
    <p:extLst>
      <p:ext uri="{BB962C8B-B14F-4D97-AF65-F5344CB8AC3E}">
        <p14:creationId xmlns:p14="http://schemas.microsoft.com/office/powerpoint/2010/main" val="16004760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http://www.psikoloji.gen.tr/modules/Forums/images/avatars/gallery/011.gif" TargetMode="External"/><Relationship Id="rId2" Type="http://schemas.openxmlformats.org/officeDocument/2006/relationships/image" Target="../media/image4.gif"/><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24000" y="0"/>
            <a:ext cx="9144000" cy="6858000"/>
          </a:xfrm>
          <a:blipFill>
            <a:blip r:embed="rId2"/>
            <a:stretch>
              <a:fillRect/>
            </a:stretch>
          </a:blipFill>
        </p:spPr>
        <p:txBody>
          <a:bodyPr>
            <a:normAutofit/>
          </a:bodyPr>
          <a:lstStyle/>
          <a:p>
            <a:pPr marL="68580" indent="0" algn="ctr">
              <a:buNone/>
              <a:defRPr/>
            </a:pPr>
            <a:endParaRPr lang="tr-TR" sz="4000" b="1" dirty="0">
              <a:effectLst>
                <a:outerShdw blurRad="38100" dist="38100" dir="2700000" algn="tl">
                  <a:srgbClr val="000000">
                    <a:alpha val="43137"/>
                  </a:srgbClr>
                </a:outerShdw>
              </a:effectLst>
            </a:endParaRPr>
          </a:p>
          <a:p>
            <a:pPr marL="68580" indent="0" algn="ctr">
              <a:buNone/>
              <a:defRPr/>
            </a:pPr>
            <a:endParaRPr lang="tr-TR" sz="4000" b="1" dirty="0">
              <a:effectLst>
                <a:outerShdw blurRad="38100" dist="38100" dir="2700000" algn="tl">
                  <a:srgbClr val="000000">
                    <a:alpha val="43137"/>
                  </a:srgbClr>
                </a:outerShdw>
              </a:effectLst>
            </a:endParaRPr>
          </a:p>
          <a:p>
            <a:pPr marL="68580" indent="0" algn="ctr">
              <a:buNone/>
              <a:defRPr/>
            </a:pPr>
            <a:endParaRPr lang="tr-TR" sz="4000" b="1" dirty="0">
              <a:effectLst>
                <a:outerShdw blurRad="38100" dist="38100" dir="2700000" algn="tl">
                  <a:srgbClr val="000000">
                    <a:alpha val="43137"/>
                  </a:srgbClr>
                </a:outerShdw>
              </a:effectLst>
            </a:endParaRPr>
          </a:p>
          <a:p>
            <a:pPr marL="68580" indent="0" algn="ctr">
              <a:buNone/>
              <a:defRPr/>
            </a:pPr>
            <a:endParaRPr lang="tr-TR" sz="4000" b="1" dirty="0">
              <a:effectLst>
                <a:outerShdw blurRad="38100" dist="38100" dir="2700000" algn="tl">
                  <a:srgbClr val="000000">
                    <a:alpha val="43137"/>
                  </a:srgbClr>
                </a:outerShdw>
              </a:effectLst>
            </a:endParaRPr>
          </a:p>
          <a:p>
            <a:pPr marL="68580" indent="0" algn="ctr">
              <a:buNone/>
              <a:defRPr/>
            </a:pPr>
            <a:endParaRPr lang="tr-TR" sz="4000" b="1" dirty="0">
              <a:effectLst>
                <a:outerShdw blurRad="38100" dist="38100" dir="2700000" algn="tl">
                  <a:srgbClr val="000000">
                    <a:alpha val="43137"/>
                  </a:srgbClr>
                </a:outerShdw>
              </a:effectLst>
            </a:endParaRPr>
          </a:p>
          <a:p>
            <a:pPr marL="68580" indent="0" algn="ctr">
              <a:buNone/>
              <a:defRPr/>
            </a:pPr>
            <a:endParaRPr lang="tr-TR" sz="4000" b="1" dirty="0">
              <a:effectLst>
                <a:outerShdw blurRad="38100" dist="38100" dir="2700000" algn="tl">
                  <a:srgbClr val="000000">
                    <a:alpha val="43137"/>
                  </a:srgbClr>
                </a:outerShdw>
              </a:effectLst>
            </a:endParaRPr>
          </a:p>
          <a:p>
            <a:pPr marL="68580" indent="0" algn="ctr">
              <a:buNone/>
              <a:defRPr/>
            </a:pPr>
            <a:endParaRPr lang="tr-TR" sz="4000" b="1" dirty="0">
              <a:effectLst>
                <a:outerShdw blurRad="38100" dist="38100" dir="2700000" algn="tl">
                  <a:srgbClr val="000000">
                    <a:alpha val="43137"/>
                  </a:srgbClr>
                </a:outerShdw>
              </a:effectLst>
            </a:endParaRPr>
          </a:p>
          <a:p>
            <a:pPr marL="68580" indent="0" algn="ctr">
              <a:buNone/>
              <a:defRPr/>
            </a:pPr>
            <a:endParaRPr lang="tr-TR" sz="1800" b="1" dirty="0">
              <a:effectLst>
                <a:outerShdw blurRad="38100" dist="38100" dir="2700000" algn="tl">
                  <a:srgbClr val="000000">
                    <a:alpha val="43137"/>
                  </a:srgbClr>
                </a:outerShdw>
              </a:effectLst>
            </a:endParaRPr>
          </a:p>
        </p:txBody>
      </p:sp>
      <p:sp>
        <p:nvSpPr>
          <p:cNvPr id="6147"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778640A-432A-453D-B697-0F42D9BAF889}" type="slidenum">
              <a:rPr lang="en-US" altLang="tr-TR" sz="1200">
                <a:latin typeface="Georgia" panose="02040502050405020303" pitchFamily="18" charset="0"/>
                <a:ea typeface="ヒラギノ明朝 ProN W3"/>
                <a:cs typeface="ヒラギノ明朝 ProN W3"/>
                <a:sym typeface="Georgia" panose="02040502050405020303" pitchFamily="18" charset="0"/>
              </a:rPr>
              <a:pPr>
                <a:spcBef>
                  <a:spcPct val="0"/>
                </a:spcBef>
                <a:buFontTx/>
                <a:buNone/>
              </a:pPr>
              <a:t>1</a:t>
            </a:fld>
            <a:endParaRPr lang="en-US" altLang="tr-TR" sz="1200" dirty="0">
              <a:latin typeface="Georgia" panose="02040502050405020303" pitchFamily="18" charset="0"/>
              <a:ea typeface="ヒラギノ明朝 ProN W3"/>
              <a:cs typeface="ヒラギノ明朝 ProN W3"/>
              <a:sym typeface="Georgia" panose="02040502050405020303" pitchFamily="18" charset="0"/>
            </a:endParaRPr>
          </a:p>
        </p:txBody>
      </p:sp>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7569" y="4557066"/>
            <a:ext cx="1800309" cy="1800309"/>
          </a:xfrm>
          <a:prstGeom prst="rect">
            <a:avLst/>
          </a:prstGeom>
        </p:spPr>
      </p:pic>
      <p:sp>
        <p:nvSpPr>
          <p:cNvPr id="4" name="Dikdörtgen 3"/>
          <p:cNvSpPr/>
          <p:nvPr/>
        </p:nvSpPr>
        <p:spPr>
          <a:xfrm>
            <a:off x="4128120" y="4413151"/>
            <a:ext cx="6082681" cy="2492990"/>
          </a:xfrm>
          <a:prstGeom prst="rect">
            <a:avLst/>
          </a:prstGeom>
          <a:noFill/>
        </p:spPr>
        <p:txBody>
          <a:bodyPr wrap="square" lIns="91440" tIns="45720" rIns="91440" bIns="45720">
            <a:spAutoFit/>
          </a:bodyPr>
          <a:lstStyle/>
          <a:p>
            <a:pPr marL="68580" algn="ctr">
              <a:defRPr/>
            </a:pPr>
            <a:r>
              <a:rPr lang="tr-TR" sz="4800" b="1" dirty="0">
                <a:ln w="10160">
                  <a:solidFill>
                    <a:schemeClr val="accent5"/>
                  </a:solidFill>
                  <a:prstDash val="solid"/>
                </a:ln>
                <a:gradFill>
                  <a:gsLst>
                    <a:gs pos="89324">
                      <a:schemeClr val="accent4">
                        <a:lumMod val="50000"/>
                      </a:schemeClr>
                    </a:gs>
                    <a:gs pos="0">
                      <a:schemeClr val="accent1">
                        <a:lumMod val="5000"/>
                        <a:lumOff val="95000"/>
                      </a:schemeClr>
                    </a:gs>
                    <a:gs pos="47000">
                      <a:schemeClr val="accent1">
                        <a:lumMod val="45000"/>
                        <a:lumOff val="55000"/>
                      </a:schemeClr>
                    </a:gs>
                    <a:gs pos="74662">
                      <a:schemeClr val="accent2">
                        <a:lumMod val="50000"/>
                      </a:schemeClr>
                    </a:gs>
                    <a:gs pos="60000">
                      <a:schemeClr val="accent1">
                        <a:lumMod val="45000"/>
                        <a:lumOff val="55000"/>
                      </a:schemeClr>
                    </a:gs>
                    <a:gs pos="100000">
                      <a:schemeClr val="accent1">
                        <a:lumMod val="30000"/>
                        <a:lumOff val="70000"/>
                      </a:schemeClr>
                    </a:gs>
                  </a:gsLst>
                  <a:lin ang="5400000" scaled="1"/>
                </a:gradFill>
                <a:effectLst>
                  <a:outerShdw blurRad="38100" dist="22860" dir="5400000" algn="tl" rotWithShape="0">
                    <a:srgbClr val="000000">
                      <a:alpha val="30000"/>
                    </a:srgbClr>
                  </a:outerShdw>
                </a:effectLst>
              </a:rPr>
              <a:t>AİLE EĞİTİMİ</a:t>
            </a:r>
          </a:p>
          <a:p>
            <a:r>
              <a:rPr lang="tr-TR" sz="3600" b="1" dirty="0" smtClean="0">
                <a:ln w="10160">
                  <a:solidFill>
                    <a:schemeClr val="accent5"/>
                  </a:solidFill>
                  <a:prstDash val="solid"/>
                </a:ln>
                <a:gradFill>
                  <a:gsLst>
                    <a:gs pos="36000">
                      <a:schemeClr val="accent6">
                        <a:lumMod val="75000"/>
                      </a:schemeClr>
                    </a:gs>
                    <a:gs pos="0">
                      <a:schemeClr val="accent1">
                        <a:lumMod val="5000"/>
                        <a:lumOff val="95000"/>
                      </a:schemeClr>
                    </a:gs>
                    <a:gs pos="47000">
                      <a:schemeClr val="accent1">
                        <a:lumMod val="45000"/>
                        <a:lumOff val="55000"/>
                      </a:schemeClr>
                    </a:gs>
                    <a:gs pos="74662">
                      <a:schemeClr val="accent2">
                        <a:lumMod val="50000"/>
                      </a:schemeClr>
                    </a:gs>
                    <a:gs pos="60000">
                      <a:schemeClr val="accent1">
                        <a:lumMod val="45000"/>
                        <a:lumOff val="55000"/>
                      </a:schemeClr>
                    </a:gs>
                    <a:gs pos="100000">
                      <a:schemeClr val="accent1">
                        <a:lumMod val="30000"/>
                        <a:lumOff val="70000"/>
                      </a:schemeClr>
                    </a:gs>
                  </a:gsLst>
                  <a:lin ang="5400000" scaled="1"/>
                </a:gradFill>
                <a:effectLst>
                  <a:outerShdw blurRad="38100" dist="22860" dir="5400000" algn="tl" rotWithShape="0">
                    <a:srgbClr val="000000">
                      <a:alpha val="30000"/>
                    </a:srgbClr>
                  </a:outerShdw>
                </a:effectLst>
              </a:rPr>
              <a:t>1.OTURUM</a:t>
            </a:r>
            <a:r>
              <a:rPr lang="tr-TR" sz="3600" b="1" dirty="0">
                <a:ln w="10160">
                  <a:solidFill>
                    <a:schemeClr val="accent5"/>
                  </a:solidFill>
                  <a:prstDash val="solid"/>
                </a:ln>
                <a:gradFill>
                  <a:gsLst>
                    <a:gs pos="36000">
                      <a:schemeClr val="accent6">
                        <a:lumMod val="75000"/>
                      </a:schemeClr>
                    </a:gs>
                    <a:gs pos="0">
                      <a:schemeClr val="accent1">
                        <a:lumMod val="5000"/>
                        <a:lumOff val="95000"/>
                      </a:schemeClr>
                    </a:gs>
                    <a:gs pos="47000">
                      <a:schemeClr val="accent1">
                        <a:lumMod val="45000"/>
                        <a:lumOff val="55000"/>
                      </a:schemeClr>
                    </a:gs>
                    <a:gs pos="74662">
                      <a:schemeClr val="accent2">
                        <a:lumMod val="50000"/>
                      </a:schemeClr>
                    </a:gs>
                    <a:gs pos="60000">
                      <a:schemeClr val="accent1">
                        <a:lumMod val="45000"/>
                        <a:lumOff val="55000"/>
                      </a:schemeClr>
                    </a:gs>
                    <a:gs pos="100000">
                      <a:schemeClr val="accent1">
                        <a:lumMod val="30000"/>
                        <a:lumOff val="70000"/>
                      </a:schemeClr>
                    </a:gs>
                  </a:gsLst>
                  <a:lin ang="5400000" scaled="1"/>
                </a:gradFill>
                <a:effectLst>
                  <a:outerShdw blurRad="38100" dist="22860" dir="5400000" algn="tl" rotWithShape="0">
                    <a:srgbClr val="000000">
                      <a:alpha val="30000"/>
                    </a:srgbClr>
                  </a:outerShdw>
                </a:effectLst>
              </a:rPr>
              <a:t>: </a:t>
            </a:r>
            <a:endParaRPr lang="tr-TR" sz="3600" b="1" dirty="0" smtClean="0">
              <a:ln w="10160">
                <a:solidFill>
                  <a:schemeClr val="accent5"/>
                </a:solidFill>
                <a:prstDash val="solid"/>
              </a:ln>
              <a:gradFill>
                <a:gsLst>
                  <a:gs pos="36000">
                    <a:schemeClr val="accent6">
                      <a:lumMod val="75000"/>
                    </a:schemeClr>
                  </a:gs>
                  <a:gs pos="0">
                    <a:schemeClr val="accent1">
                      <a:lumMod val="5000"/>
                      <a:lumOff val="95000"/>
                    </a:schemeClr>
                  </a:gs>
                  <a:gs pos="47000">
                    <a:schemeClr val="accent1">
                      <a:lumMod val="45000"/>
                      <a:lumOff val="55000"/>
                    </a:schemeClr>
                  </a:gs>
                  <a:gs pos="74662">
                    <a:schemeClr val="accent2">
                      <a:lumMod val="50000"/>
                    </a:schemeClr>
                  </a:gs>
                  <a:gs pos="60000">
                    <a:schemeClr val="accent1">
                      <a:lumMod val="45000"/>
                      <a:lumOff val="55000"/>
                    </a:schemeClr>
                  </a:gs>
                  <a:gs pos="100000">
                    <a:schemeClr val="accent1">
                      <a:lumMod val="30000"/>
                      <a:lumOff val="70000"/>
                    </a:schemeClr>
                  </a:gs>
                </a:gsLst>
                <a:lin ang="5400000" scaled="1"/>
              </a:gradFill>
              <a:effectLst>
                <a:outerShdw blurRad="38100" dist="22860" dir="5400000" algn="tl" rotWithShape="0">
                  <a:srgbClr val="000000">
                    <a:alpha val="30000"/>
                  </a:srgbClr>
                </a:outerShdw>
              </a:effectLst>
            </a:endParaRPr>
          </a:p>
          <a:p>
            <a:pPr algn="ctr"/>
            <a:r>
              <a:rPr lang="tr-TR" sz="3600" b="1" dirty="0" smtClean="0">
                <a:ln w="10160">
                  <a:solidFill>
                    <a:schemeClr val="accent5"/>
                  </a:solidFill>
                  <a:prstDash val="solid"/>
                </a:ln>
                <a:gradFill>
                  <a:gsLst>
                    <a:gs pos="36000">
                      <a:schemeClr val="accent6">
                        <a:lumMod val="75000"/>
                      </a:schemeClr>
                    </a:gs>
                    <a:gs pos="0">
                      <a:schemeClr val="accent1">
                        <a:lumMod val="5000"/>
                        <a:lumOff val="95000"/>
                      </a:schemeClr>
                    </a:gs>
                    <a:gs pos="47000">
                      <a:schemeClr val="accent1">
                        <a:lumMod val="45000"/>
                        <a:lumOff val="55000"/>
                      </a:schemeClr>
                    </a:gs>
                    <a:gs pos="74662">
                      <a:schemeClr val="accent2">
                        <a:lumMod val="50000"/>
                      </a:schemeClr>
                    </a:gs>
                    <a:gs pos="60000">
                      <a:schemeClr val="accent1">
                        <a:lumMod val="45000"/>
                        <a:lumOff val="55000"/>
                      </a:schemeClr>
                    </a:gs>
                    <a:gs pos="100000">
                      <a:schemeClr val="accent1">
                        <a:lumMod val="30000"/>
                        <a:lumOff val="70000"/>
                      </a:schemeClr>
                    </a:gs>
                  </a:gsLst>
                  <a:lin ang="5400000" scaled="1"/>
                </a:gradFill>
                <a:effectLst>
                  <a:outerShdw blurRad="38100" dist="22860" dir="5400000" algn="tl" rotWithShape="0">
                    <a:srgbClr val="000000">
                      <a:alpha val="30000"/>
                    </a:srgbClr>
                  </a:outerShdw>
                </a:effectLst>
              </a:rPr>
              <a:t>ANNE</a:t>
            </a:r>
            <a:r>
              <a:rPr lang="tr-TR" sz="3600" dirty="0" smtClean="0"/>
              <a:t> </a:t>
            </a:r>
            <a:r>
              <a:rPr lang="tr-TR" sz="3600" b="1" dirty="0">
                <a:ln w="10160">
                  <a:solidFill>
                    <a:schemeClr val="accent5"/>
                  </a:solidFill>
                  <a:prstDash val="solid"/>
                </a:ln>
                <a:gradFill>
                  <a:gsLst>
                    <a:gs pos="36000">
                      <a:schemeClr val="accent6">
                        <a:lumMod val="75000"/>
                      </a:schemeClr>
                    </a:gs>
                    <a:gs pos="0">
                      <a:schemeClr val="accent1">
                        <a:lumMod val="5000"/>
                        <a:lumOff val="95000"/>
                      </a:schemeClr>
                    </a:gs>
                    <a:gs pos="47000">
                      <a:schemeClr val="accent1">
                        <a:lumMod val="45000"/>
                        <a:lumOff val="55000"/>
                      </a:schemeClr>
                    </a:gs>
                    <a:gs pos="74662">
                      <a:schemeClr val="accent2">
                        <a:lumMod val="50000"/>
                      </a:schemeClr>
                    </a:gs>
                    <a:gs pos="60000">
                      <a:schemeClr val="accent1">
                        <a:lumMod val="45000"/>
                        <a:lumOff val="55000"/>
                      </a:schemeClr>
                    </a:gs>
                    <a:gs pos="100000">
                      <a:schemeClr val="accent1">
                        <a:lumMod val="30000"/>
                        <a:lumOff val="70000"/>
                      </a:schemeClr>
                    </a:gs>
                  </a:gsLst>
                  <a:lin ang="5400000" scaled="1"/>
                </a:gradFill>
                <a:effectLst>
                  <a:outerShdw blurRad="38100" dist="22860" dir="5400000" algn="tl" rotWithShape="0">
                    <a:srgbClr val="000000">
                      <a:alpha val="30000"/>
                    </a:srgbClr>
                  </a:outerShdw>
                </a:effectLst>
              </a:rPr>
              <a:t>BABA TUTUMLARI VE AİLE İÇİ İLETİŞİM</a:t>
            </a:r>
          </a:p>
        </p:txBody>
      </p:sp>
    </p:spTree>
    <p:extLst>
      <p:ext uri="{BB962C8B-B14F-4D97-AF65-F5344CB8AC3E}">
        <p14:creationId xmlns:p14="http://schemas.microsoft.com/office/powerpoint/2010/main" val="61533138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D1B4B917-F2BA-4D42-A2B6-17574D46DEA4}"/>
              </a:ext>
            </a:extLst>
          </p:cNvPr>
          <p:cNvSpPr>
            <a:spLocks noGrp="1" noChangeArrowheads="1"/>
          </p:cNvSpPr>
          <p:nvPr>
            <p:ph type="title"/>
          </p:nvPr>
        </p:nvSpPr>
        <p:spPr/>
        <p:txBody>
          <a:bodyPr/>
          <a:lstStyle/>
          <a:p>
            <a:pPr eaLnBrk="1" hangingPunct="1"/>
            <a:r>
              <a:rPr lang="tr-TR" altLang="tr-TR"/>
              <a:t>AŞIRI BASKICI ve OTORİTER TUTUM</a:t>
            </a:r>
          </a:p>
        </p:txBody>
      </p:sp>
      <p:sp>
        <p:nvSpPr>
          <p:cNvPr id="14339" name="Rectangle 3">
            <a:extLst>
              <a:ext uri="{FF2B5EF4-FFF2-40B4-BE49-F238E27FC236}">
                <a16:creationId xmlns:a16="http://schemas.microsoft.com/office/drawing/2014/main" xmlns="" id="{EA104794-9753-4877-ADA8-19FEC2F9E096}"/>
              </a:ext>
            </a:extLst>
          </p:cNvPr>
          <p:cNvSpPr>
            <a:spLocks noGrp="1" noChangeArrowheads="1"/>
          </p:cNvSpPr>
          <p:nvPr>
            <p:ph idx="1"/>
          </p:nvPr>
        </p:nvSpPr>
        <p:spPr>
          <a:xfrm>
            <a:off x="3233854" y="1628776"/>
            <a:ext cx="8270758" cy="4968875"/>
          </a:xfrm>
        </p:spPr>
        <p:txBody>
          <a:bodyPr>
            <a:normAutofit/>
          </a:bodyPr>
          <a:lstStyle/>
          <a:p>
            <a:pPr algn="ctr" eaLnBrk="1" hangingPunct="1">
              <a:lnSpc>
                <a:spcPct val="80000"/>
              </a:lnSpc>
              <a:buFont typeface="Wingdings" panose="05000000000000000000" pitchFamily="2" charset="2"/>
              <a:buNone/>
            </a:pPr>
            <a:r>
              <a:rPr lang="tr-TR" altLang="tr-TR" sz="1400" dirty="0"/>
              <a:t>	</a:t>
            </a:r>
            <a:r>
              <a:rPr lang="tr-TR" altLang="tr-TR" sz="2000" b="1" dirty="0"/>
              <a:t>	 </a:t>
            </a:r>
            <a:r>
              <a:rPr lang="tr-TR" altLang="tr-TR" sz="3600" b="1" dirty="0"/>
              <a:t>Sevgili anne babalar</a:t>
            </a:r>
            <a:r>
              <a:rPr lang="tr-TR" altLang="tr-TR" sz="3600" b="1" dirty="0" smtClean="0"/>
              <a:t>, otoriter </a:t>
            </a:r>
            <a:r>
              <a:rPr lang="tr-TR" altLang="tr-TR" sz="3600" b="1" dirty="0"/>
              <a:t>tutum denetimin yüksek</a:t>
            </a:r>
            <a:r>
              <a:rPr lang="tr-TR" altLang="tr-TR" sz="3600" b="1" dirty="0" smtClean="0"/>
              <a:t>, tepkiselliğin </a:t>
            </a:r>
            <a:r>
              <a:rPr lang="tr-TR" altLang="tr-TR" sz="3600" b="1" dirty="0"/>
              <a:t>ya da duyarsızlığın düşük olduğu bir tutumdur</a:t>
            </a:r>
            <a:r>
              <a:rPr lang="tr-TR" altLang="tr-TR" sz="3600" b="1" dirty="0" smtClean="0"/>
              <a:t>.</a:t>
            </a:r>
          </a:p>
          <a:p>
            <a:pPr algn="ctr" eaLnBrk="1" hangingPunct="1">
              <a:lnSpc>
                <a:spcPct val="80000"/>
              </a:lnSpc>
              <a:buFont typeface="Wingdings" panose="05000000000000000000" pitchFamily="2" charset="2"/>
              <a:buNone/>
            </a:pPr>
            <a:r>
              <a:rPr lang="tr-TR" altLang="tr-TR" sz="3600" b="1" dirty="0" smtClean="0"/>
              <a:t>  Otoriter </a:t>
            </a:r>
            <a:r>
              <a:rPr lang="tr-TR" altLang="tr-TR" sz="3600" b="1" dirty="0"/>
              <a:t>tutumda çocukların kişilik özellikleri</a:t>
            </a:r>
            <a:r>
              <a:rPr lang="tr-TR" altLang="tr-TR" sz="3600" b="1" dirty="0" smtClean="0"/>
              <a:t>, ilgi </a:t>
            </a:r>
            <a:r>
              <a:rPr lang="tr-TR" altLang="tr-TR" sz="3600" b="1" dirty="0"/>
              <a:t>ve gereksinimleri dikkate alınmamaktadır</a:t>
            </a:r>
            <a:r>
              <a:rPr lang="tr-TR" altLang="tr-TR" sz="3600" b="1" dirty="0" smtClean="0"/>
              <a:t>. </a:t>
            </a:r>
          </a:p>
          <a:p>
            <a:pPr algn="ctr" eaLnBrk="1" hangingPunct="1">
              <a:lnSpc>
                <a:spcPct val="80000"/>
              </a:lnSpc>
              <a:buFont typeface="Wingdings" panose="05000000000000000000" pitchFamily="2" charset="2"/>
              <a:buNone/>
            </a:pPr>
            <a:r>
              <a:rPr lang="tr-TR" altLang="tr-TR" sz="3600" b="1" dirty="0" smtClean="0"/>
              <a:t> Çocuğun </a:t>
            </a:r>
            <a:r>
              <a:rPr lang="tr-TR" altLang="tr-TR" sz="3600" b="1" dirty="0"/>
              <a:t>istekleri bastırmaya çalışılır</a:t>
            </a:r>
            <a:r>
              <a:rPr lang="tr-TR" altLang="tr-TR" sz="3600" b="1" dirty="0" smtClean="0"/>
              <a:t>. Katı </a:t>
            </a:r>
            <a:r>
              <a:rPr lang="tr-TR" altLang="tr-TR" sz="3600" b="1" dirty="0"/>
              <a:t>bir disiplin </a:t>
            </a:r>
            <a:r>
              <a:rPr lang="tr-TR" altLang="tr-TR" sz="3600" b="1" dirty="0" smtClean="0"/>
              <a:t>anlayışı vardır. </a:t>
            </a:r>
            <a:endParaRPr lang="tr-TR" altLang="tr-TR" sz="3600" b="1" dirty="0"/>
          </a:p>
        </p:txBody>
      </p:sp>
      <p:pic>
        <p:nvPicPr>
          <p:cNvPr id="14340" name="Picture 4" descr="MPj02849480000[1]">
            <a:extLst>
              <a:ext uri="{FF2B5EF4-FFF2-40B4-BE49-F238E27FC236}">
                <a16:creationId xmlns:a16="http://schemas.microsoft.com/office/drawing/2014/main" xmlns="" id="{05948269-4F63-4B51-8BBB-14F53105D8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408" y="1628776"/>
            <a:ext cx="1944687"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358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D1B4B917-F2BA-4D42-A2B6-17574D46DEA4}"/>
              </a:ext>
            </a:extLst>
          </p:cNvPr>
          <p:cNvSpPr>
            <a:spLocks noGrp="1" noChangeArrowheads="1"/>
          </p:cNvSpPr>
          <p:nvPr>
            <p:ph type="title"/>
          </p:nvPr>
        </p:nvSpPr>
        <p:spPr/>
        <p:txBody>
          <a:bodyPr/>
          <a:lstStyle/>
          <a:p>
            <a:pPr eaLnBrk="1" hangingPunct="1"/>
            <a:r>
              <a:rPr lang="tr-TR" altLang="tr-TR"/>
              <a:t>AŞIRI BASKICI ve OTORİTER TUTUM</a:t>
            </a:r>
          </a:p>
        </p:txBody>
      </p:sp>
      <p:sp>
        <p:nvSpPr>
          <p:cNvPr id="14339" name="Rectangle 3">
            <a:extLst>
              <a:ext uri="{FF2B5EF4-FFF2-40B4-BE49-F238E27FC236}">
                <a16:creationId xmlns:a16="http://schemas.microsoft.com/office/drawing/2014/main" xmlns="" id="{EA104794-9753-4877-ADA8-19FEC2F9E096}"/>
              </a:ext>
            </a:extLst>
          </p:cNvPr>
          <p:cNvSpPr>
            <a:spLocks noGrp="1" noChangeArrowheads="1"/>
          </p:cNvSpPr>
          <p:nvPr>
            <p:ph idx="1"/>
          </p:nvPr>
        </p:nvSpPr>
        <p:spPr>
          <a:xfrm>
            <a:off x="3233854" y="1628776"/>
            <a:ext cx="8270758" cy="4968875"/>
          </a:xfrm>
        </p:spPr>
        <p:txBody>
          <a:bodyPr>
            <a:normAutofit/>
          </a:bodyPr>
          <a:lstStyle/>
          <a:p>
            <a:pPr algn="ctr" eaLnBrk="1" hangingPunct="1">
              <a:lnSpc>
                <a:spcPct val="80000"/>
              </a:lnSpc>
              <a:buFont typeface="Wingdings" panose="05000000000000000000" pitchFamily="2" charset="2"/>
              <a:buNone/>
            </a:pPr>
            <a:r>
              <a:rPr lang="tr-TR" altLang="tr-TR" sz="1600" b="1" dirty="0"/>
              <a:t>		 </a:t>
            </a:r>
            <a:r>
              <a:rPr lang="tr-TR" altLang="tr-TR" sz="2800" b="1" dirty="0" smtClean="0"/>
              <a:t>Çocuğa </a:t>
            </a:r>
            <a:r>
              <a:rPr lang="tr-TR" altLang="tr-TR" sz="2800" b="1" dirty="0"/>
              <a:t>açıklanmada kurallar konulur ve bu kurallara kesinlikle uyması istenir</a:t>
            </a:r>
            <a:r>
              <a:rPr lang="tr-TR" altLang="tr-TR" sz="2800" b="1" dirty="0" smtClean="0"/>
              <a:t>, bu </a:t>
            </a:r>
            <a:r>
              <a:rPr lang="tr-TR" altLang="tr-TR" sz="2800" b="1" dirty="0"/>
              <a:t>konuda anne-baba asla tartışma kabul </a:t>
            </a:r>
            <a:r>
              <a:rPr lang="tr-TR" altLang="tr-TR" sz="2800" b="1" dirty="0" smtClean="0"/>
              <a:t>etmez. </a:t>
            </a:r>
          </a:p>
          <a:p>
            <a:pPr algn="ctr" eaLnBrk="1" hangingPunct="1">
              <a:lnSpc>
                <a:spcPct val="80000"/>
              </a:lnSpc>
              <a:buFont typeface="Wingdings" panose="05000000000000000000" pitchFamily="2" charset="2"/>
              <a:buNone/>
            </a:pPr>
            <a:r>
              <a:rPr lang="tr-TR" altLang="tr-TR" sz="2800" b="1" dirty="0" smtClean="0"/>
              <a:t>Çocuk </a:t>
            </a:r>
            <a:r>
              <a:rPr lang="tr-TR" altLang="tr-TR" sz="2800" b="1" dirty="0"/>
              <a:t>otoriteye karşı geldiğinde cezalandırılır</a:t>
            </a:r>
            <a:r>
              <a:rPr lang="tr-TR" altLang="tr-TR" sz="2800" b="1" dirty="0" smtClean="0"/>
              <a:t>. İtaat </a:t>
            </a:r>
            <a:r>
              <a:rPr lang="tr-TR" altLang="tr-TR" sz="2800" b="1" dirty="0"/>
              <a:t>etmeye</a:t>
            </a:r>
            <a:r>
              <a:rPr lang="tr-TR" altLang="tr-TR" sz="2800" b="1" dirty="0" smtClean="0"/>
              <a:t>, otoriteye </a:t>
            </a:r>
            <a:r>
              <a:rPr lang="tr-TR" altLang="tr-TR" sz="2800" b="1" dirty="0"/>
              <a:t>saygı göstermeye</a:t>
            </a:r>
            <a:r>
              <a:rPr lang="tr-TR" altLang="tr-TR" sz="2800" b="1" dirty="0" smtClean="0"/>
              <a:t>, çalışmaya </a:t>
            </a:r>
            <a:r>
              <a:rPr lang="tr-TR" altLang="tr-TR" sz="2800" b="1" dirty="0"/>
              <a:t>ve geleneksel değerlerin korunmasına aşırı derecede önem verilir</a:t>
            </a:r>
            <a:r>
              <a:rPr lang="tr-TR" altLang="tr-TR" sz="2800" b="1" dirty="0" smtClean="0"/>
              <a:t>. </a:t>
            </a:r>
          </a:p>
          <a:p>
            <a:pPr algn="ctr" eaLnBrk="1" hangingPunct="1">
              <a:lnSpc>
                <a:spcPct val="80000"/>
              </a:lnSpc>
              <a:buFont typeface="Wingdings" panose="05000000000000000000" pitchFamily="2" charset="2"/>
              <a:buNone/>
            </a:pPr>
            <a:r>
              <a:rPr lang="tr-TR" altLang="tr-TR" sz="2800" b="1" dirty="0" smtClean="0"/>
              <a:t>Anne </a:t>
            </a:r>
            <a:r>
              <a:rPr lang="tr-TR" altLang="tr-TR" sz="2800" b="1" dirty="0"/>
              <a:t>baba ile çocuk arasında sözel iletişime önem verilmez</a:t>
            </a:r>
            <a:r>
              <a:rPr lang="tr-TR" altLang="tr-TR" sz="2800" b="1" dirty="0" smtClean="0"/>
              <a:t>, çocuğun </a:t>
            </a:r>
            <a:r>
              <a:rPr lang="tr-TR" altLang="tr-TR" sz="2800" b="1" dirty="0"/>
              <a:t>özerk bir kişilik geliştirmesi</a:t>
            </a:r>
            <a:r>
              <a:rPr lang="tr-TR" altLang="tr-TR" sz="2800" b="1" dirty="0" smtClean="0"/>
              <a:t>, bireyselleşmesi </a:t>
            </a:r>
            <a:r>
              <a:rPr lang="tr-TR" altLang="tr-TR" sz="2800" b="1" dirty="0"/>
              <a:t>desteklenmez.</a:t>
            </a:r>
          </a:p>
        </p:txBody>
      </p:sp>
      <p:pic>
        <p:nvPicPr>
          <p:cNvPr id="14340" name="Picture 4" descr="MPj02849480000[1]">
            <a:extLst>
              <a:ext uri="{FF2B5EF4-FFF2-40B4-BE49-F238E27FC236}">
                <a16:creationId xmlns:a16="http://schemas.microsoft.com/office/drawing/2014/main" xmlns="" id="{05948269-4F63-4B51-8BBB-14F53105D8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408" y="1628776"/>
            <a:ext cx="1944687"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02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03472547-DED9-4F1A-9367-CDACC9859B12}"/>
              </a:ext>
            </a:extLst>
          </p:cNvPr>
          <p:cNvSpPr>
            <a:spLocks noGrp="1" noChangeArrowheads="1"/>
          </p:cNvSpPr>
          <p:nvPr>
            <p:ph type="title"/>
          </p:nvPr>
        </p:nvSpPr>
        <p:spPr>
          <a:xfrm>
            <a:off x="2592925" y="624110"/>
            <a:ext cx="8911687" cy="814397"/>
          </a:xfrm>
        </p:spPr>
        <p:txBody>
          <a:bodyPr/>
          <a:lstStyle/>
          <a:p>
            <a:pPr eaLnBrk="1" hangingPunct="1"/>
            <a:r>
              <a:rPr lang="tr-TR" altLang="tr-TR" dirty="0"/>
              <a:t>AŞIRI BASKI VE KORUMA NASIL OLUR?</a:t>
            </a:r>
          </a:p>
        </p:txBody>
      </p:sp>
      <p:sp>
        <p:nvSpPr>
          <p:cNvPr id="15363" name="Rectangle 3">
            <a:extLst>
              <a:ext uri="{FF2B5EF4-FFF2-40B4-BE49-F238E27FC236}">
                <a16:creationId xmlns:a16="http://schemas.microsoft.com/office/drawing/2014/main" xmlns="" id="{3B03B127-7A90-4E25-BB97-AEC9A378080E}"/>
              </a:ext>
            </a:extLst>
          </p:cNvPr>
          <p:cNvSpPr>
            <a:spLocks noGrp="1" noChangeArrowheads="1"/>
          </p:cNvSpPr>
          <p:nvPr>
            <p:ph idx="1"/>
          </p:nvPr>
        </p:nvSpPr>
        <p:spPr>
          <a:xfrm>
            <a:off x="1524000" y="1916114"/>
            <a:ext cx="8686800" cy="4941887"/>
          </a:xfrm>
        </p:spPr>
        <p:txBody>
          <a:bodyPr>
            <a:normAutofit fontScale="92500" lnSpcReduction="10000"/>
          </a:bodyPr>
          <a:lstStyle/>
          <a:p>
            <a:pPr eaLnBrk="1" hangingPunct="1">
              <a:lnSpc>
                <a:spcPct val="80000"/>
              </a:lnSpc>
            </a:pPr>
            <a:r>
              <a:rPr lang="tr-TR" altLang="tr-TR" sz="2400" b="1" dirty="0"/>
              <a:t>Çocuğa söz hakkı tanınmaz.</a:t>
            </a:r>
          </a:p>
          <a:p>
            <a:pPr eaLnBrk="1" hangingPunct="1">
              <a:lnSpc>
                <a:spcPct val="80000"/>
              </a:lnSpc>
            </a:pPr>
            <a:r>
              <a:rPr lang="tr-TR" altLang="tr-TR" sz="2400" b="1" dirty="0"/>
              <a:t>Kararları büyükler verir.</a:t>
            </a:r>
          </a:p>
          <a:p>
            <a:pPr eaLnBrk="1" hangingPunct="1">
              <a:lnSpc>
                <a:spcPct val="80000"/>
              </a:lnSpc>
            </a:pPr>
            <a:r>
              <a:rPr lang="tr-TR" altLang="tr-TR" sz="2400" b="1" dirty="0"/>
              <a:t>Çocuk bu karar ve kurallara uymak zorundadır</a:t>
            </a:r>
            <a:r>
              <a:rPr lang="tr-TR" altLang="tr-TR" sz="2400" b="1" dirty="0" smtClean="0"/>
              <a:t>. Bu </a:t>
            </a:r>
            <a:r>
              <a:rPr lang="tr-TR" altLang="tr-TR" sz="2400" b="1" dirty="0"/>
              <a:t>yüzden çocuğun karar alma becerisi gelişemez.</a:t>
            </a:r>
          </a:p>
          <a:p>
            <a:pPr eaLnBrk="1" hangingPunct="1">
              <a:lnSpc>
                <a:spcPct val="80000"/>
              </a:lnSpc>
            </a:pPr>
            <a:r>
              <a:rPr lang="tr-TR" altLang="tr-TR" sz="2400" b="1" dirty="0"/>
              <a:t>Uygulanan kuralların mantıklı bir açıklaması yoktur veya olsa da çocuğa açıklanmaz.</a:t>
            </a:r>
          </a:p>
          <a:p>
            <a:pPr eaLnBrk="1" hangingPunct="1">
              <a:lnSpc>
                <a:spcPct val="80000"/>
              </a:lnSpc>
            </a:pPr>
            <a:r>
              <a:rPr lang="tr-TR" altLang="tr-TR" sz="2400" b="1" dirty="0"/>
              <a:t>Kurala uymayanlar cezalandırılmalıdır görüşü hakimdir.</a:t>
            </a:r>
          </a:p>
          <a:p>
            <a:pPr eaLnBrk="1" hangingPunct="1">
              <a:lnSpc>
                <a:spcPct val="80000"/>
              </a:lnSpc>
            </a:pPr>
            <a:r>
              <a:rPr lang="tr-TR" altLang="tr-TR" sz="2400" b="1" dirty="0"/>
              <a:t>Çocuk hangi davranışı yaptığında ceza göreceğini bilemez.</a:t>
            </a:r>
          </a:p>
          <a:p>
            <a:pPr eaLnBrk="1" hangingPunct="1">
              <a:lnSpc>
                <a:spcPct val="80000"/>
              </a:lnSpc>
            </a:pPr>
            <a:r>
              <a:rPr lang="tr-TR" altLang="tr-TR" sz="2400" b="1" dirty="0"/>
              <a:t>Yanlış yapma korkusu yüzünden sürekli tedirgin ve kaygılıdır.</a:t>
            </a:r>
          </a:p>
          <a:p>
            <a:pPr eaLnBrk="1" hangingPunct="1">
              <a:lnSpc>
                <a:spcPct val="80000"/>
              </a:lnSpc>
            </a:pPr>
            <a:r>
              <a:rPr lang="tr-TR" altLang="tr-TR" sz="2400" b="1" dirty="0"/>
              <a:t>Sık sık ağlama nöbetleri görülür.</a:t>
            </a:r>
          </a:p>
          <a:p>
            <a:pPr eaLnBrk="1" hangingPunct="1">
              <a:lnSpc>
                <a:spcPct val="80000"/>
              </a:lnSpc>
            </a:pPr>
            <a:r>
              <a:rPr lang="tr-TR" altLang="tr-TR" sz="2400" b="1" dirty="0"/>
              <a:t>Eleştiri ve aşağılama çok sık görülür.</a:t>
            </a:r>
          </a:p>
          <a:p>
            <a:pPr eaLnBrk="1" hangingPunct="1">
              <a:lnSpc>
                <a:spcPct val="80000"/>
              </a:lnSpc>
            </a:pPr>
            <a:r>
              <a:rPr lang="tr-TR" altLang="tr-TR" sz="2400" b="1" dirty="0"/>
              <a:t>Sürekli çocukların yanlışları vurgulanır, olumlu hareketleri görmezden gelinir.</a:t>
            </a:r>
          </a:p>
        </p:txBody>
      </p:sp>
    </p:spTree>
    <p:extLst>
      <p:ext uri="{BB962C8B-B14F-4D97-AF65-F5344CB8AC3E}">
        <p14:creationId xmlns:p14="http://schemas.microsoft.com/office/powerpoint/2010/main" val="646349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F1856D98-EC6C-45DA-8935-8FC2B0CBD5B1}"/>
              </a:ext>
            </a:extLst>
          </p:cNvPr>
          <p:cNvSpPr>
            <a:spLocks noGrp="1" noChangeArrowheads="1"/>
          </p:cNvSpPr>
          <p:nvPr>
            <p:ph type="title"/>
          </p:nvPr>
        </p:nvSpPr>
        <p:spPr>
          <a:xfrm>
            <a:off x="1966914" y="103189"/>
            <a:ext cx="8243887" cy="1525587"/>
          </a:xfrm>
        </p:spPr>
        <p:txBody>
          <a:bodyPr/>
          <a:lstStyle/>
          <a:p>
            <a:pPr eaLnBrk="1" hangingPunct="1"/>
            <a:r>
              <a:rPr lang="tr-TR" altLang="tr-TR" sz="3200"/>
              <a:t>AŞIRIBASKICI VE OTORİTER TUTUMUN   	ÇOCUK ÜZERİNDEKİ ETKİLERİ</a:t>
            </a:r>
            <a:r>
              <a:rPr lang="tr-TR" altLang="tr-TR" sz="4000"/>
              <a:t> </a:t>
            </a:r>
          </a:p>
        </p:txBody>
      </p:sp>
      <p:sp>
        <p:nvSpPr>
          <p:cNvPr id="16387" name="Rectangle 3">
            <a:extLst>
              <a:ext uri="{FF2B5EF4-FFF2-40B4-BE49-F238E27FC236}">
                <a16:creationId xmlns:a16="http://schemas.microsoft.com/office/drawing/2014/main" xmlns="" id="{762CFB94-E16D-4200-8CDD-0FB9DA729F71}"/>
              </a:ext>
            </a:extLst>
          </p:cNvPr>
          <p:cNvSpPr>
            <a:spLocks noGrp="1" noChangeArrowheads="1"/>
          </p:cNvSpPr>
          <p:nvPr>
            <p:ph idx="1"/>
          </p:nvPr>
        </p:nvSpPr>
        <p:spPr/>
        <p:txBody>
          <a:bodyPr>
            <a:normAutofit fontScale="92500" lnSpcReduction="10000"/>
          </a:bodyPr>
          <a:lstStyle/>
          <a:p>
            <a:pPr eaLnBrk="1" hangingPunct="1">
              <a:lnSpc>
                <a:spcPct val="80000"/>
              </a:lnSpc>
            </a:pPr>
            <a:r>
              <a:rPr lang="tr-TR" altLang="tr-TR" sz="2400" b="1" dirty="0"/>
              <a:t>Çocuğun kendine güven duygusu oluşmaz.</a:t>
            </a:r>
          </a:p>
          <a:p>
            <a:pPr eaLnBrk="1" hangingPunct="1">
              <a:lnSpc>
                <a:spcPct val="80000"/>
              </a:lnSpc>
            </a:pPr>
            <a:r>
              <a:rPr lang="tr-TR" altLang="tr-TR" sz="2400" b="1" dirty="0"/>
              <a:t>Yaratıcılık engellenir.</a:t>
            </a:r>
          </a:p>
          <a:p>
            <a:pPr eaLnBrk="1" hangingPunct="1">
              <a:lnSpc>
                <a:spcPct val="80000"/>
              </a:lnSpc>
            </a:pPr>
            <a:r>
              <a:rPr lang="tr-TR" altLang="tr-TR" sz="2400" b="1" dirty="0"/>
              <a:t>Kişilik gelişimi ;</a:t>
            </a:r>
          </a:p>
          <a:p>
            <a:pPr eaLnBrk="1" hangingPunct="1">
              <a:lnSpc>
                <a:spcPct val="80000"/>
              </a:lnSpc>
            </a:pPr>
            <a:r>
              <a:rPr lang="tr-TR" altLang="tr-TR" sz="2400" b="1" dirty="0"/>
              <a:t>Hata yapanlar mutlaka cezalandırılmalıdır görüşünü benimserler.</a:t>
            </a:r>
          </a:p>
          <a:p>
            <a:pPr eaLnBrk="1" hangingPunct="1">
              <a:lnSpc>
                <a:spcPct val="80000"/>
              </a:lnSpc>
            </a:pPr>
            <a:r>
              <a:rPr lang="tr-TR" altLang="tr-TR" sz="2400" b="1" dirty="0"/>
              <a:t>Rutin ve sınırları belli olan iş ve meslekleri seçerler.</a:t>
            </a:r>
          </a:p>
          <a:p>
            <a:pPr eaLnBrk="1" hangingPunct="1">
              <a:lnSpc>
                <a:spcPct val="80000"/>
              </a:lnSpc>
            </a:pPr>
            <a:r>
              <a:rPr lang="tr-TR" altLang="tr-TR" sz="2400" b="1" dirty="0"/>
              <a:t>En küçük bir hatada bile hoşgörüleri olmayabilir.</a:t>
            </a:r>
          </a:p>
          <a:p>
            <a:pPr eaLnBrk="1" hangingPunct="1">
              <a:lnSpc>
                <a:spcPct val="80000"/>
              </a:lnSpc>
            </a:pPr>
            <a:r>
              <a:rPr lang="tr-TR" altLang="tr-TR" sz="2400" b="1" dirty="0"/>
              <a:t>Okul yaşamlarında fazla başarılı olamazlar.</a:t>
            </a:r>
          </a:p>
          <a:p>
            <a:pPr eaLnBrk="1" hangingPunct="1">
              <a:lnSpc>
                <a:spcPct val="80000"/>
              </a:lnSpc>
            </a:pPr>
            <a:r>
              <a:rPr lang="tr-TR" altLang="tr-TR" sz="2400" b="1" dirty="0"/>
              <a:t>Anne-babalarının (veya bir otoritenin)olmadığı ortamlarda kendilerini boşlukta hissederler ve bir otorite bulma arayışı içine girerler.</a:t>
            </a:r>
          </a:p>
        </p:txBody>
      </p:sp>
    </p:spTree>
    <p:extLst>
      <p:ext uri="{BB962C8B-B14F-4D97-AF65-F5344CB8AC3E}">
        <p14:creationId xmlns:p14="http://schemas.microsoft.com/office/powerpoint/2010/main" val="3295900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F9CDE190-82B6-44A3-8E57-741FEE57D4AB}"/>
              </a:ext>
            </a:extLst>
          </p:cNvPr>
          <p:cNvSpPr>
            <a:spLocks noGrp="1" noChangeArrowheads="1"/>
          </p:cNvSpPr>
          <p:nvPr>
            <p:ph type="title"/>
          </p:nvPr>
        </p:nvSpPr>
        <p:spPr/>
        <p:txBody>
          <a:bodyPr>
            <a:normAutofit fontScale="90000"/>
          </a:bodyPr>
          <a:lstStyle/>
          <a:p>
            <a:pPr eaLnBrk="1" hangingPunct="1"/>
            <a:r>
              <a:rPr lang="tr-TR" altLang="tr-TR" sz="3200"/>
              <a:t>	Bu durumda kendilerinin buldukları otorite her zaman olumlu kişi yada kişiler olmayabilir.</a:t>
            </a:r>
          </a:p>
        </p:txBody>
      </p:sp>
      <p:sp>
        <p:nvSpPr>
          <p:cNvPr id="17411" name="Rectangle 3">
            <a:extLst>
              <a:ext uri="{FF2B5EF4-FFF2-40B4-BE49-F238E27FC236}">
                <a16:creationId xmlns:a16="http://schemas.microsoft.com/office/drawing/2014/main" xmlns="" id="{0FBBC5E8-CA2D-4CF9-82CC-DD2500FE97B3}"/>
              </a:ext>
            </a:extLst>
          </p:cNvPr>
          <p:cNvSpPr>
            <a:spLocks noGrp="1" noChangeArrowheads="1"/>
          </p:cNvSpPr>
          <p:nvPr>
            <p:ph idx="1"/>
          </p:nvPr>
        </p:nvSpPr>
        <p:spPr/>
        <p:txBody>
          <a:bodyPr>
            <a:normAutofit/>
          </a:bodyPr>
          <a:lstStyle/>
          <a:p>
            <a:pPr eaLnBrk="1" hangingPunct="1"/>
            <a:r>
              <a:rPr lang="tr-TR" altLang="tr-TR" sz="2400" b="1" dirty="0"/>
              <a:t>Arkadaş gruplarında lider olamazlar ve olmak da istemezler. Aksine bir liderin denetiminde daha mutlu olurlar. </a:t>
            </a:r>
          </a:p>
          <a:p>
            <a:pPr eaLnBrk="1" hangingPunct="1"/>
            <a:r>
              <a:rPr lang="tr-TR" altLang="tr-TR" sz="2400" b="1" dirty="0"/>
              <a:t>Karar verme becerileri gelişmediği için kriz durumlarıyla mücadelede yetersizdirler</a:t>
            </a:r>
            <a:r>
              <a:rPr lang="tr-TR" altLang="tr-TR" sz="2400" b="1" dirty="0" smtClean="0"/>
              <a:t>. Başkalarının </a:t>
            </a:r>
            <a:r>
              <a:rPr lang="tr-TR" altLang="tr-TR" sz="2400" b="1" dirty="0"/>
              <a:t>aldığı karaları uygulamayı tercih ederler.</a:t>
            </a:r>
          </a:p>
          <a:p>
            <a:pPr eaLnBrk="1" hangingPunct="1"/>
            <a:r>
              <a:rPr lang="tr-TR" altLang="tr-TR" sz="2400" b="1" dirty="0"/>
              <a:t>Hayatları boyunca pasif ve edilgen bir kişilik sergilerler.</a:t>
            </a:r>
          </a:p>
        </p:txBody>
      </p:sp>
    </p:spTree>
    <p:extLst>
      <p:ext uri="{BB962C8B-B14F-4D97-AF65-F5344CB8AC3E}">
        <p14:creationId xmlns:p14="http://schemas.microsoft.com/office/powerpoint/2010/main" val="1780843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3477EACA-C6C7-47E5-B3EE-D5C09199A349}"/>
              </a:ext>
            </a:extLst>
          </p:cNvPr>
          <p:cNvSpPr>
            <a:spLocks noGrp="1" noChangeArrowheads="1"/>
          </p:cNvSpPr>
          <p:nvPr>
            <p:ph type="title"/>
          </p:nvPr>
        </p:nvSpPr>
        <p:spPr/>
        <p:txBody>
          <a:bodyPr>
            <a:normAutofit fontScale="90000"/>
          </a:bodyPr>
          <a:lstStyle/>
          <a:p>
            <a:pPr eaLnBrk="1" hangingPunct="1"/>
            <a:r>
              <a:rPr lang="tr-TR" altLang="tr-TR" sz="2800"/>
              <a:t>	Baskıcı ve otoriter tutumda yetişen bir çocuk, düşünsel anlamda değil ama, sezgisel anlamda şu mesajları alır:</a:t>
            </a:r>
          </a:p>
        </p:txBody>
      </p:sp>
      <p:sp>
        <p:nvSpPr>
          <p:cNvPr id="18435" name="Rectangle 3">
            <a:extLst>
              <a:ext uri="{FF2B5EF4-FFF2-40B4-BE49-F238E27FC236}">
                <a16:creationId xmlns:a16="http://schemas.microsoft.com/office/drawing/2014/main" xmlns="" id="{A6EC2AD0-5485-4877-8608-DCB733D48843}"/>
              </a:ext>
            </a:extLst>
          </p:cNvPr>
          <p:cNvSpPr>
            <a:spLocks noGrp="1" noChangeArrowheads="1"/>
          </p:cNvSpPr>
          <p:nvPr>
            <p:ph idx="1"/>
          </p:nvPr>
        </p:nvSpPr>
        <p:spPr>
          <a:xfrm>
            <a:off x="2052599" y="1738933"/>
            <a:ext cx="8415338" cy="4435475"/>
          </a:xfrm>
        </p:spPr>
        <p:txBody>
          <a:bodyPr>
            <a:noAutofit/>
          </a:bodyPr>
          <a:lstStyle/>
          <a:p>
            <a:pPr eaLnBrk="1" hangingPunct="1">
              <a:lnSpc>
                <a:spcPct val="90000"/>
              </a:lnSpc>
            </a:pPr>
            <a:r>
              <a:rPr lang="tr-TR" altLang="tr-TR" sz="2800" b="1" i="1" dirty="0"/>
              <a:t>“Babamın izni olmadan benim bir şeyle ilgilenmem, araştırma yapmam istenmiyor. Demek ki benim bir şeye ilgi duymam, incelemem, ondan zevk almam önemli değil. Önemli olan babamın istediğini yerine getirmem. Babam, isteğini yerine getirdiğim sürece beni sever; eğer kendi istediğim şeyleri yaparsam, beni sevmez. Babam çok kuvvetli. Babam çok bilgili. Babamın istediğinden farklı bir şey yapmaya kalkmam hata; demek ki ben hata yapma eğilimi olan, kötü bir çocuğum.’’</a:t>
            </a:r>
          </a:p>
        </p:txBody>
      </p:sp>
    </p:spTree>
    <p:extLst>
      <p:ext uri="{BB962C8B-B14F-4D97-AF65-F5344CB8AC3E}">
        <p14:creationId xmlns:p14="http://schemas.microsoft.com/office/powerpoint/2010/main" val="1309908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0CD3045C-4396-48FF-8F70-1F2EBC14CDA6}"/>
              </a:ext>
            </a:extLst>
          </p:cNvPr>
          <p:cNvSpPr>
            <a:spLocks noGrp="1" noChangeArrowheads="1"/>
          </p:cNvSpPr>
          <p:nvPr>
            <p:ph type="title"/>
          </p:nvPr>
        </p:nvSpPr>
        <p:spPr/>
        <p:txBody>
          <a:bodyPr/>
          <a:lstStyle/>
          <a:p>
            <a:pPr eaLnBrk="1" hangingPunct="1"/>
            <a:r>
              <a:rPr lang="tr-TR" altLang="tr-TR"/>
              <a:t>DENGESİZ VE KARARSIZ TUTUM</a:t>
            </a:r>
          </a:p>
        </p:txBody>
      </p:sp>
      <p:sp>
        <p:nvSpPr>
          <p:cNvPr id="19459" name="Rectangle 3">
            <a:extLst>
              <a:ext uri="{FF2B5EF4-FFF2-40B4-BE49-F238E27FC236}">
                <a16:creationId xmlns:a16="http://schemas.microsoft.com/office/drawing/2014/main" xmlns="" id="{16373BB9-CC42-42B8-81F3-C560CEB59C01}"/>
              </a:ext>
            </a:extLst>
          </p:cNvPr>
          <p:cNvSpPr>
            <a:spLocks noGrp="1" noChangeArrowheads="1"/>
          </p:cNvSpPr>
          <p:nvPr>
            <p:ph idx="1"/>
          </p:nvPr>
        </p:nvSpPr>
        <p:spPr/>
        <p:txBody>
          <a:bodyPr>
            <a:normAutofit/>
          </a:bodyPr>
          <a:lstStyle/>
          <a:p>
            <a:pPr algn="ctr" eaLnBrk="1" hangingPunct="1">
              <a:lnSpc>
                <a:spcPct val="90000"/>
              </a:lnSpc>
              <a:buFont typeface="Wingdings" panose="05000000000000000000" pitchFamily="2" charset="2"/>
              <a:buNone/>
            </a:pPr>
            <a:r>
              <a:rPr lang="tr-TR" altLang="tr-TR" sz="2400" b="1" dirty="0"/>
              <a:t>		 Kimi evde disiplin yok değildir ancak ne zaman nerede uygulanacağı belirsizdir</a:t>
            </a:r>
            <a:r>
              <a:rPr lang="tr-TR" altLang="tr-TR" sz="2400" b="1" dirty="0" smtClean="0"/>
              <a:t>. </a:t>
            </a:r>
          </a:p>
          <a:p>
            <a:pPr algn="ctr" eaLnBrk="1" hangingPunct="1">
              <a:lnSpc>
                <a:spcPct val="90000"/>
              </a:lnSpc>
              <a:buFont typeface="Wingdings" panose="05000000000000000000" pitchFamily="2" charset="2"/>
              <a:buNone/>
            </a:pPr>
            <a:r>
              <a:rPr lang="tr-TR" altLang="tr-TR" sz="2400" b="1" dirty="0" smtClean="0"/>
              <a:t>Anne </a:t>
            </a:r>
            <a:r>
              <a:rPr lang="tr-TR" altLang="tr-TR" sz="2400" b="1" dirty="0"/>
              <a:t>babanın tutumu aşırı hoşgörü ve sert cezalandırma arasında gidip gelmektedir çocuk hangi davranışı nerede ve ne zaman istenmediğini önceden kestiremez. </a:t>
            </a:r>
          </a:p>
          <a:p>
            <a:pPr algn="ctr" eaLnBrk="1" hangingPunct="1">
              <a:lnSpc>
                <a:spcPct val="90000"/>
              </a:lnSpc>
              <a:buFont typeface="Wingdings" panose="05000000000000000000" pitchFamily="2" charset="2"/>
              <a:buNone/>
            </a:pPr>
            <a:r>
              <a:rPr lang="tr-TR" altLang="tr-TR" sz="2400" b="1" dirty="0"/>
              <a:t>		Buradaki dengesizlik ve tutarsızlık anne baba arasındaki görüş ayrılığında olabildiği gibi anne veya babanın gösterdiği değişken tavırlarında da görülebilir.</a:t>
            </a:r>
          </a:p>
        </p:txBody>
      </p:sp>
    </p:spTree>
    <p:extLst>
      <p:ext uri="{BB962C8B-B14F-4D97-AF65-F5344CB8AC3E}">
        <p14:creationId xmlns:p14="http://schemas.microsoft.com/office/powerpoint/2010/main" val="3777347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04C9E8AF-9195-4C0B-90EC-7B26B60256BD}"/>
              </a:ext>
            </a:extLst>
          </p:cNvPr>
          <p:cNvSpPr>
            <a:spLocks noGrp="1" noChangeArrowheads="1"/>
          </p:cNvSpPr>
          <p:nvPr>
            <p:ph type="title"/>
          </p:nvPr>
        </p:nvSpPr>
        <p:spPr>
          <a:xfrm>
            <a:off x="-8532813" y="260351"/>
            <a:ext cx="8243888" cy="157163"/>
          </a:xfrm>
        </p:spPr>
        <p:txBody>
          <a:bodyPr>
            <a:normAutofit fontScale="90000"/>
          </a:bodyPr>
          <a:lstStyle/>
          <a:p>
            <a:pPr eaLnBrk="1" hangingPunct="1"/>
            <a:endParaRPr lang="tr-TR" altLang="tr-TR" sz="4000"/>
          </a:p>
        </p:txBody>
      </p:sp>
      <p:sp>
        <p:nvSpPr>
          <p:cNvPr id="20483" name="Rectangle 3">
            <a:extLst>
              <a:ext uri="{FF2B5EF4-FFF2-40B4-BE49-F238E27FC236}">
                <a16:creationId xmlns:a16="http://schemas.microsoft.com/office/drawing/2014/main" xmlns="" id="{82FCF273-050E-4129-A783-3D4330912BD1}"/>
              </a:ext>
            </a:extLst>
          </p:cNvPr>
          <p:cNvSpPr>
            <a:spLocks noGrp="1" noChangeArrowheads="1"/>
          </p:cNvSpPr>
          <p:nvPr>
            <p:ph idx="1"/>
          </p:nvPr>
        </p:nvSpPr>
        <p:spPr>
          <a:xfrm>
            <a:off x="1981200" y="1773239"/>
            <a:ext cx="8229600" cy="4283075"/>
          </a:xfrm>
        </p:spPr>
        <p:txBody>
          <a:bodyPr>
            <a:normAutofit/>
          </a:bodyPr>
          <a:lstStyle/>
          <a:p>
            <a:pPr algn="ctr" eaLnBrk="1" hangingPunct="1">
              <a:lnSpc>
                <a:spcPct val="90000"/>
              </a:lnSpc>
              <a:buFont typeface="Wingdings" panose="05000000000000000000" pitchFamily="2" charset="2"/>
              <a:buNone/>
            </a:pPr>
            <a:r>
              <a:rPr lang="tr-TR" altLang="tr-TR" sz="2400" b="1" dirty="0"/>
              <a:t>		 Dengesizlik ve kararsızlık anne babanın kendi içindeki durumlardan da kaynaklanabiliyor. </a:t>
            </a:r>
            <a:endParaRPr lang="tr-TR" altLang="tr-TR" sz="2400" b="1" dirty="0" smtClean="0"/>
          </a:p>
          <a:p>
            <a:pPr algn="ctr" eaLnBrk="1" hangingPunct="1">
              <a:lnSpc>
                <a:spcPct val="90000"/>
              </a:lnSpc>
              <a:buFont typeface="Wingdings" panose="05000000000000000000" pitchFamily="2" charset="2"/>
              <a:buNone/>
            </a:pPr>
            <a:r>
              <a:rPr lang="tr-TR" altLang="tr-TR" sz="2400" b="1" dirty="0" smtClean="0"/>
              <a:t>Örneğin</a:t>
            </a:r>
            <a:r>
              <a:rPr lang="tr-TR" altLang="tr-TR" sz="2400" b="1" dirty="0"/>
              <a:t>; annenin dinlenmiş ve sakin olması halinde üç yaşındaki kızının oyuncaklarıyla oynayıp evi dağıtmasına uygun bir davranış olarak kabul görürken</a:t>
            </a:r>
            <a:r>
              <a:rPr lang="tr-TR" altLang="tr-TR" sz="2400" b="1" dirty="0" smtClean="0"/>
              <a:t>, annenin </a:t>
            </a:r>
            <a:r>
              <a:rPr lang="tr-TR" altLang="tr-TR" sz="2400" b="1" dirty="0"/>
              <a:t>yorgun ve uykusuz olması halinde aynı davranış uygun olmayan davranış grubuna girerek kabul görmemektedir.</a:t>
            </a:r>
          </a:p>
        </p:txBody>
      </p:sp>
    </p:spTree>
    <p:extLst>
      <p:ext uri="{BB962C8B-B14F-4D97-AF65-F5344CB8AC3E}">
        <p14:creationId xmlns:p14="http://schemas.microsoft.com/office/powerpoint/2010/main" val="3135906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9F66007E-6782-4CA4-B2DA-2E565C16F038}"/>
              </a:ext>
            </a:extLst>
          </p:cNvPr>
          <p:cNvSpPr>
            <a:spLocks noGrp="1" noChangeArrowheads="1"/>
          </p:cNvSpPr>
          <p:nvPr>
            <p:ph type="title"/>
          </p:nvPr>
        </p:nvSpPr>
        <p:spPr/>
        <p:txBody>
          <a:bodyPr/>
          <a:lstStyle/>
          <a:p>
            <a:pPr eaLnBrk="1" hangingPunct="1"/>
            <a:r>
              <a:rPr lang="tr-TR" altLang="tr-TR"/>
              <a:t>Çocuk eğitiminde tutarsızlık çok yönlüdür.</a:t>
            </a:r>
          </a:p>
        </p:txBody>
      </p:sp>
      <p:sp>
        <p:nvSpPr>
          <p:cNvPr id="21507" name="Rectangle 3">
            <a:extLst>
              <a:ext uri="{FF2B5EF4-FFF2-40B4-BE49-F238E27FC236}">
                <a16:creationId xmlns:a16="http://schemas.microsoft.com/office/drawing/2014/main" xmlns="" id="{6361850D-B590-472C-9CF8-242853BB87FD}"/>
              </a:ext>
            </a:extLst>
          </p:cNvPr>
          <p:cNvSpPr>
            <a:spLocks noGrp="1" noChangeArrowheads="1"/>
          </p:cNvSpPr>
          <p:nvPr>
            <p:ph idx="1"/>
          </p:nvPr>
        </p:nvSpPr>
        <p:spPr/>
        <p:txBody>
          <a:bodyPr>
            <a:normAutofit/>
          </a:bodyPr>
          <a:lstStyle/>
          <a:p>
            <a:pPr eaLnBrk="1" hangingPunct="1">
              <a:lnSpc>
                <a:spcPct val="90000"/>
              </a:lnSpc>
            </a:pPr>
            <a:r>
              <a:rPr lang="tr-TR" altLang="tr-TR" sz="2400" b="1" dirty="0"/>
              <a:t>Anne-babanın içinde bulunduğu duruma göre çocuğa farklı şekillerde davranması</a:t>
            </a:r>
          </a:p>
          <a:p>
            <a:pPr eaLnBrk="1" hangingPunct="1">
              <a:lnSpc>
                <a:spcPct val="90000"/>
              </a:lnSpc>
            </a:pPr>
            <a:r>
              <a:rPr lang="tr-TR" altLang="tr-TR" sz="2400" b="1" dirty="0"/>
              <a:t>Anne-baba arasındaki tutarsız eğitim görüşleri</a:t>
            </a:r>
          </a:p>
          <a:p>
            <a:pPr eaLnBrk="1" hangingPunct="1">
              <a:lnSpc>
                <a:spcPct val="90000"/>
              </a:lnSpc>
            </a:pPr>
            <a:r>
              <a:rPr lang="tr-TR" altLang="tr-TR" sz="2400" b="1" dirty="0"/>
              <a:t>Anne yada babanın birinin kendi şahıslarında yaşanan tutarsızlık</a:t>
            </a:r>
          </a:p>
          <a:p>
            <a:pPr eaLnBrk="1" hangingPunct="1">
              <a:lnSpc>
                <a:spcPct val="90000"/>
              </a:lnSpc>
            </a:pPr>
            <a:r>
              <a:rPr lang="tr-TR" altLang="tr-TR" sz="2400" b="1" dirty="0"/>
              <a:t>Kardeşlere farklı davranılmasında kaynaklanan tutarsızlık</a:t>
            </a:r>
          </a:p>
          <a:p>
            <a:pPr eaLnBrk="1" hangingPunct="1">
              <a:lnSpc>
                <a:spcPct val="90000"/>
              </a:lnSpc>
            </a:pPr>
            <a:r>
              <a:rPr lang="tr-TR" altLang="tr-TR" sz="2400" b="1" dirty="0"/>
              <a:t>Çocuğa verilen eğitim türünde oluşan tutarsızlık</a:t>
            </a:r>
          </a:p>
        </p:txBody>
      </p:sp>
    </p:spTree>
    <p:extLst>
      <p:ext uri="{BB962C8B-B14F-4D97-AF65-F5344CB8AC3E}">
        <p14:creationId xmlns:p14="http://schemas.microsoft.com/office/powerpoint/2010/main" val="1055427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1D6B5ADF-802E-4922-931C-448AEB8FA4EC}"/>
              </a:ext>
            </a:extLst>
          </p:cNvPr>
          <p:cNvSpPr>
            <a:spLocks noGrp="1" noChangeArrowheads="1"/>
          </p:cNvSpPr>
          <p:nvPr>
            <p:ph type="title"/>
          </p:nvPr>
        </p:nvSpPr>
        <p:spPr/>
        <p:txBody>
          <a:bodyPr>
            <a:normAutofit fontScale="90000"/>
          </a:bodyPr>
          <a:lstStyle/>
          <a:p>
            <a:pPr eaLnBrk="1" hangingPunct="1"/>
            <a:r>
              <a:rPr lang="tr-TR" altLang="tr-TR" sz="4000"/>
              <a:t>Dengesiz ve Kararsız Tutumun Çocuk Gelişimi Üzerine Etkileri</a:t>
            </a:r>
          </a:p>
        </p:txBody>
      </p:sp>
      <p:sp>
        <p:nvSpPr>
          <p:cNvPr id="22531" name="Rectangle 3">
            <a:extLst>
              <a:ext uri="{FF2B5EF4-FFF2-40B4-BE49-F238E27FC236}">
                <a16:creationId xmlns:a16="http://schemas.microsoft.com/office/drawing/2014/main" xmlns="" id="{274CFD1E-42E4-4FC5-9A58-6FA43707489C}"/>
              </a:ext>
            </a:extLst>
          </p:cNvPr>
          <p:cNvSpPr>
            <a:spLocks noGrp="1" noChangeArrowheads="1"/>
          </p:cNvSpPr>
          <p:nvPr>
            <p:ph idx="1"/>
          </p:nvPr>
        </p:nvSpPr>
        <p:spPr/>
        <p:txBody>
          <a:bodyPr>
            <a:normAutofit/>
          </a:bodyPr>
          <a:lstStyle/>
          <a:p>
            <a:pPr marL="609600" indent="-609600"/>
            <a:r>
              <a:rPr lang="tr-TR" altLang="tr-TR" sz="2400" b="1" dirty="0"/>
              <a:t>Çocuk hangi davranışın nerde ve ne zaman yapılmayacağını kestiremez. Ayrıca yaptığı davranışın doğru olup olmamasından daha çok “Ne zaman yaparsam cezadan kurtulabilirim “ düşüncesiyle ilgilenir.</a:t>
            </a:r>
          </a:p>
          <a:p>
            <a:pPr marL="609600" indent="-609600"/>
            <a:r>
              <a:rPr lang="tr-TR" altLang="tr-TR" sz="2400" b="1" dirty="0"/>
              <a:t>Dengesiz ve tutarsız anne-baba tutumu çocuğun kişilik gelişimini baltalar.</a:t>
            </a:r>
          </a:p>
        </p:txBody>
      </p:sp>
    </p:spTree>
    <p:extLst>
      <p:ext uri="{BB962C8B-B14F-4D97-AF65-F5344CB8AC3E}">
        <p14:creationId xmlns:p14="http://schemas.microsoft.com/office/powerpoint/2010/main" val="340857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xmlns="" id="{2D0F5B35-D329-4E42-8A4A-5F761C6B291C}"/>
              </a:ext>
            </a:extLst>
          </p:cNvPr>
          <p:cNvSpPr>
            <a:spLocks noGrp="1" noChangeArrowheads="1"/>
          </p:cNvSpPr>
          <p:nvPr>
            <p:ph type="title"/>
          </p:nvPr>
        </p:nvSpPr>
        <p:spPr>
          <a:xfrm>
            <a:off x="1919288" y="333375"/>
            <a:ext cx="8229600" cy="5543550"/>
          </a:xfrm>
        </p:spPr>
        <p:txBody>
          <a:bodyPr>
            <a:normAutofit/>
          </a:bodyPr>
          <a:lstStyle/>
          <a:p>
            <a:pPr algn="ctr"/>
            <a:r>
              <a:rPr lang="tr-TR" altLang="tr-TR" sz="5400" dirty="0">
                <a:solidFill>
                  <a:srgbClr val="002060"/>
                </a:solidFill>
              </a:rPr>
              <a:t>Aile içinde </a:t>
            </a:r>
            <a:r>
              <a:rPr lang="tr-TR" altLang="tr-TR" sz="5400" dirty="0" smtClean="0">
                <a:solidFill>
                  <a:srgbClr val="002060"/>
                </a:solidFill>
              </a:rPr>
              <a:t>ana-baba </a:t>
            </a:r>
            <a:r>
              <a:rPr lang="tr-TR" altLang="tr-TR" sz="5400" dirty="0">
                <a:solidFill>
                  <a:srgbClr val="002060"/>
                </a:solidFill>
              </a:rPr>
              <a:t>ve çocuk ilişkilerini belirleyen en önemli etken </a:t>
            </a:r>
            <a:r>
              <a:rPr lang="tr-TR" altLang="tr-TR" sz="5400" dirty="0" smtClean="0">
                <a:solidFill>
                  <a:srgbClr val="002060"/>
                </a:solidFill>
              </a:rPr>
              <a:t>ana-baba </a:t>
            </a:r>
            <a:r>
              <a:rPr lang="tr-TR" altLang="tr-TR" sz="5400" dirty="0">
                <a:solidFill>
                  <a:srgbClr val="002060"/>
                </a:solidFill>
              </a:rPr>
              <a:t>tutumlarıdır.</a:t>
            </a:r>
            <a:br>
              <a:rPr lang="tr-TR" altLang="tr-TR" sz="5400" dirty="0">
                <a:solidFill>
                  <a:srgbClr val="002060"/>
                </a:solidFill>
              </a:rPr>
            </a:br>
            <a:endParaRPr lang="tr-TR" altLang="tr-TR" sz="5400" dirty="0">
              <a:solidFill>
                <a:srgbClr val="002060"/>
              </a:solidFill>
            </a:endParaRPr>
          </a:p>
        </p:txBody>
      </p:sp>
    </p:spTree>
    <p:extLst>
      <p:ext uri="{BB962C8B-B14F-4D97-AF65-F5344CB8AC3E}">
        <p14:creationId xmlns:p14="http://schemas.microsoft.com/office/powerpoint/2010/main" val="2657102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250EDCBD-5F46-4F93-B045-A27E6687E4CC}"/>
              </a:ext>
            </a:extLst>
          </p:cNvPr>
          <p:cNvSpPr>
            <a:spLocks noGrp="1" noChangeArrowheads="1"/>
          </p:cNvSpPr>
          <p:nvPr>
            <p:ph type="title"/>
          </p:nvPr>
        </p:nvSpPr>
        <p:spPr/>
        <p:txBody>
          <a:bodyPr/>
          <a:lstStyle/>
          <a:p>
            <a:pPr eaLnBrk="1" hangingPunct="1"/>
            <a:r>
              <a:rPr lang="tr-TR" altLang="tr-TR"/>
              <a:t>İZİN VERİCİ (HOŞGÖRÜLÜ)  TUTUM</a:t>
            </a:r>
          </a:p>
        </p:txBody>
      </p:sp>
      <p:sp>
        <p:nvSpPr>
          <p:cNvPr id="23555" name="Rectangle 3">
            <a:extLst>
              <a:ext uri="{FF2B5EF4-FFF2-40B4-BE49-F238E27FC236}">
                <a16:creationId xmlns:a16="http://schemas.microsoft.com/office/drawing/2014/main" xmlns="" id="{BD114007-CFC0-4A60-B830-3578CE9ACB5D}"/>
              </a:ext>
            </a:extLst>
          </p:cNvPr>
          <p:cNvSpPr>
            <a:spLocks noGrp="1" noChangeArrowheads="1"/>
          </p:cNvSpPr>
          <p:nvPr>
            <p:ph idx="1"/>
          </p:nvPr>
        </p:nvSpPr>
        <p:spPr>
          <a:xfrm>
            <a:off x="1936595" y="1447763"/>
            <a:ext cx="9136566" cy="5008793"/>
          </a:xfrm>
        </p:spPr>
        <p:txBody>
          <a:bodyPr>
            <a:normAutofit lnSpcReduction="10000"/>
          </a:bodyPr>
          <a:lstStyle/>
          <a:p>
            <a:pPr algn="ctr" eaLnBrk="1" hangingPunct="1">
              <a:lnSpc>
                <a:spcPct val="90000"/>
              </a:lnSpc>
              <a:buFont typeface="Wingdings" panose="05000000000000000000" pitchFamily="2" charset="2"/>
              <a:buNone/>
            </a:pPr>
            <a:r>
              <a:rPr lang="tr-TR" altLang="tr-TR" sz="2400" dirty="0"/>
              <a:t>		Çocuğunuza karşı böyle bir tutum içinde olmanız, Onların bazı kısıtlamalar dışında, arzularını diledikleri biçimde gerçekleştirmelerine izin vermeniz anlamına gelir. </a:t>
            </a:r>
            <a:r>
              <a:rPr lang="tr-TR" altLang="tr-TR" sz="2400" dirty="0" smtClean="0"/>
              <a:t> </a:t>
            </a:r>
          </a:p>
          <a:p>
            <a:pPr algn="ctr" eaLnBrk="1" hangingPunct="1">
              <a:lnSpc>
                <a:spcPct val="90000"/>
              </a:lnSpc>
              <a:buFont typeface="Wingdings" panose="05000000000000000000" pitchFamily="2" charset="2"/>
              <a:buNone/>
            </a:pPr>
            <a:r>
              <a:rPr lang="tr-TR" altLang="tr-TR" sz="2400" dirty="0" smtClean="0"/>
              <a:t>Otoriter </a:t>
            </a:r>
            <a:r>
              <a:rPr lang="tr-TR" altLang="tr-TR" sz="2400" dirty="0"/>
              <a:t>tutumun tersine denetimin düşük, tepkiselliğin yüksek olduğu bir tutumdur. Cinsel saldırgan tutumlar dahil çocuğun her tür davranışları hoşgörü ile karşılanır</a:t>
            </a:r>
            <a:r>
              <a:rPr lang="tr-TR" altLang="tr-TR" sz="2400" dirty="0" smtClean="0"/>
              <a:t>.</a:t>
            </a:r>
          </a:p>
          <a:p>
            <a:pPr algn="ctr" eaLnBrk="1" hangingPunct="1">
              <a:lnSpc>
                <a:spcPct val="90000"/>
              </a:lnSpc>
              <a:buFont typeface="Wingdings" panose="05000000000000000000" pitchFamily="2" charset="2"/>
              <a:buNone/>
            </a:pPr>
            <a:r>
              <a:rPr lang="tr-TR" altLang="tr-TR" sz="2400" dirty="0" smtClean="0"/>
              <a:t> </a:t>
            </a:r>
            <a:r>
              <a:rPr lang="tr-TR" altLang="tr-TR" sz="2400" dirty="0"/>
              <a:t>Toplumsal kurallara ve değerlere pek önem verilmez. Anne-babalar neyin doğru neyin yanlış olduğunu öğretseler bile uygulama ve denetlemeler düzensizdir. </a:t>
            </a:r>
            <a:endParaRPr lang="tr-TR" altLang="tr-TR" sz="2400" dirty="0" smtClean="0"/>
          </a:p>
          <a:p>
            <a:pPr algn="ctr" eaLnBrk="1" hangingPunct="1">
              <a:lnSpc>
                <a:spcPct val="90000"/>
              </a:lnSpc>
              <a:buFont typeface="Wingdings" panose="05000000000000000000" pitchFamily="2" charset="2"/>
              <a:buNone/>
            </a:pPr>
            <a:r>
              <a:rPr lang="tr-TR" altLang="tr-TR" sz="2400" dirty="0" smtClean="0"/>
              <a:t>Davranışlara </a:t>
            </a:r>
            <a:r>
              <a:rPr lang="tr-TR" altLang="tr-TR" sz="2400" dirty="0"/>
              <a:t>sınır çekilmez ve yaptırım uygulanmaz. </a:t>
            </a:r>
            <a:endParaRPr lang="tr-TR" altLang="tr-TR" sz="2400" dirty="0" smtClean="0"/>
          </a:p>
          <a:p>
            <a:pPr algn="ctr" eaLnBrk="1" hangingPunct="1">
              <a:lnSpc>
                <a:spcPct val="90000"/>
              </a:lnSpc>
              <a:buFont typeface="Wingdings" panose="05000000000000000000" pitchFamily="2" charset="2"/>
              <a:buNone/>
            </a:pPr>
            <a:r>
              <a:rPr lang="tr-TR" altLang="tr-TR" sz="2400" dirty="0" smtClean="0"/>
              <a:t>Çocuk </a:t>
            </a:r>
            <a:r>
              <a:rPr lang="tr-TR" altLang="tr-TR" sz="2400" dirty="0"/>
              <a:t>verilen cezaların hep ertelendiğini ve unutulduğunu “Bir daha yaparsan karışmam” diye geçiştirildiğini deneyimler ile öğrenmiştir</a:t>
            </a:r>
            <a:r>
              <a:rPr lang="tr-TR" altLang="tr-TR" sz="2400" dirty="0" smtClean="0"/>
              <a:t>. </a:t>
            </a:r>
          </a:p>
          <a:p>
            <a:pPr algn="ctr" eaLnBrk="1" hangingPunct="1">
              <a:lnSpc>
                <a:spcPct val="90000"/>
              </a:lnSpc>
              <a:buFont typeface="Wingdings" panose="05000000000000000000" pitchFamily="2" charset="2"/>
              <a:buNone/>
            </a:pPr>
            <a:r>
              <a:rPr lang="tr-TR" altLang="tr-TR" sz="2400" dirty="0" smtClean="0"/>
              <a:t>Anne </a:t>
            </a:r>
            <a:r>
              <a:rPr lang="tr-TR" altLang="tr-TR" sz="2400" dirty="0"/>
              <a:t>bir vurursa çocuk 3 vuruşla karşılık verir.</a:t>
            </a:r>
          </a:p>
        </p:txBody>
      </p:sp>
    </p:spTree>
    <p:extLst>
      <p:ext uri="{BB962C8B-B14F-4D97-AF65-F5344CB8AC3E}">
        <p14:creationId xmlns:p14="http://schemas.microsoft.com/office/powerpoint/2010/main" val="224380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426DB590-4463-4BA9-A1CF-6E03034E6DBE}"/>
              </a:ext>
            </a:extLst>
          </p:cNvPr>
          <p:cNvSpPr>
            <a:spLocks noGrp="1" noChangeArrowheads="1"/>
          </p:cNvSpPr>
          <p:nvPr>
            <p:ph type="title"/>
          </p:nvPr>
        </p:nvSpPr>
        <p:spPr/>
        <p:txBody>
          <a:bodyPr/>
          <a:lstStyle/>
          <a:p>
            <a:pPr eaLnBrk="1" hangingPunct="1"/>
            <a:r>
              <a:rPr lang="tr-TR" altLang="tr-TR"/>
              <a:t>Bu tür tutumlar,</a:t>
            </a:r>
          </a:p>
        </p:txBody>
      </p:sp>
      <p:sp>
        <p:nvSpPr>
          <p:cNvPr id="24579" name="Rectangle 3">
            <a:extLst>
              <a:ext uri="{FF2B5EF4-FFF2-40B4-BE49-F238E27FC236}">
                <a16:creationId xmlns:a16="http://schemas.microsoft.com/office/drawing/2014/main" xmlns="" id="{494FB012-9C93-4D3D-9A38-9E77D847E135}"/>
              </a:ext>
            </a:extLst>
          </p:cNvPr>
          <p:cNvSpPr>
            <a:spLocks noGrp="1" noChangeArrowheads="1"/>
          </p:cNvSpPr>
          <p:nvPr>
            <p:ph idx="1"/>
          </p:nvPr>
        </p:nvSpPr>
        <p:spPr>
          <a:xfrm>
            <a:off x="1981200" y="1989138"/>
            <a:ext cx="8229600" cy="4464050"/>
          </a:xfrm>
        </p:spPr>
        <p:txBody>
          <a:bodyPr>
            <a:normAutofit/>
          </a:bodyPr>
          <a:lstStyle/>
          <a:p>
            <a:pPr algn="ctr" eaLnBrk="1" hangingPunct="1">
              <a:lnSpc>
                <a:spcPct val="90000"/>
              </a:lnSpc>
              <a:buFont typeface="Wingdings" panose="05000000000000000000" pitchFamily="2" charset="2"/>
              <a:buNone/>
            </a:pPr>
            <a:r>
              <a:rPr lang="tr-TR" altLang="tr-TR" sz="2800" b="1" dirty="0"/>
              <a:t>	 </a:t>
            </a:r>
            <a:r>
              <a:rPr lang="tr-TR" altLang="tr-TR" sz="2800" b="1" dirty="0"/>
              <a:t>G</a:t>
            </a:r>
            <a:r>
              <a:rPr lang="tr-TR" altLang="tr-TR" sz="2800" b="1" dirty="0" smtClean="0"/>
              <a:t>enellikle </a:t>
            </a:r>
            <a:r>
              <a:rPr lang="tr-TR" altLang="tr-TR" sz="2800" b="1" dirty="0"/>
              <a:t>orta yaşın üstünde çocuk olan ailelerde ya da tek çocuklu ailelerde görülür. </a:t>
            </a:r>
            <a:r>
              <a:rPr lang="tr-TR" altLang="tr-TR" sz="2800" b="1" dirty="0" smtClean="0"/>
              <a:t> </a:t>
            </a:r>
          </a:p>
          <a:p>
            <a:pPr algn="ctr" eaLnBrk="1" hangingPunct="1">
              <a:lnSpc>
                <a:spcPct val="90000"/>
              </a:lnSpc>
              <a:buFont typeface="Wingdings" panose="05000000000000000000" pitchFamily="2" charset="2"/>
              <a:buNone/>
            </a:pPr>
            <a:r>
              <a:rPr lang="tr-TR" altLang="tr-TR" sz="2800" b="1" dirty="0" smtClean="0"/>
              <a:t>Anne </a:t>
            </a:r>
            <a:r>
              <a:rPr lang="tr-TR" altLang="tr-TR" sz="2800" b="1" dirty="0"/>
              <a:t>babaların bu aşırı hoşgörülü tutumları çocuğun onlara hükmetmesine ve çok az saygı göstermesine neden olur</a:t>
            </a:r>
            <a:r>
              <a:rPr lang="tr-TR" altLang="tr-TR" sz="2800" b="1" dirty="0" smtClean="0"/>
              <a:t>.</a:t>
            </a:r>
          </a:p>
          <a:p>
            <a:pPr algn="ctr" eaLnBrk="1" hangingPunct="1">
              <a:lnSpc>
                <a:spcPct val="90000"/>
              </a:lnSpc>
              <a:buFont typeface="Wingdings" panose="05000000000000000000" pitchFamily="2" charset="2"/>
              <a:buNone/>
            </a:pPr>
            <a:r>
              <a:rPr lang="tr-TR" altLang="tr-TR" sz="2800" b="1" dirty="0" smtClean="0"/>
              <a:t>Toplumun </a:t>
            </a:r>
            <a:r>
              <a:rPr lang="tr-TR" altLang="tr-TR" sz="2800" b="1" dirty="0"/>
              <a:t>kendilerine vermediği hakları kendisine veren çocuk içinde bulunduğu grubun veya okulun kurallarına uymada güçlük çeker.</a:t>
            </a:r>
          </a:p>
        </p:txBody>
      </p:sp>
    </p:spTree>
    <p:extLst>
      <p:ext uri="{BB962C8B-B14F-4D97-AF65-F5344CB8AC3E}">
        <p14:creationId xmlns:p14="http://schemas.microsoft.com/office/powerpoint/2010/main" val="1264430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F98ECE52-D713-4482-B108-87462370BD71}"/>
              </a:ext>
            </a:extLst>
          </p:cNvPr>
          <p:cNvSpPr>
            <a:spLocks noGrp="1" noChangeArrowheads="1"/>
          </p:cNvSpPr>
          <p:nvPr>
            <p:ph type="title"/>
          </p:nvPr>
        </p:nvSpPr>
        <p:spPr/>
        <p:txBody>
          <a:bodyPr/>
          <a:lstStyle/>
          <a:p>
            <a:pPr eaLnBrk="1" hangingPunct="1"/>
            <a:r>
              <a:rPr lang="tr-TR" altLang="tr-TR"/>
              <a:t>Bu tutumda;</a:t>
            </a:r>
          </a:p>
        </p:txBody>
      </p:sp>
      <p:sp>
        <p:nvSpPr>
          <p:cNvPr id="25603" name="Rectangle 3">
            <a:extLst>
              <a:ext uri="{FF2B5EF4-FFF2-40B4-BE49-F238E27FC236}">
                <a16:creationId xmlns:a16="http://schemas.microsoft.com/office/drawing/2014/main" xmlns="" id="{A4218FF9-0A76-4D66-8373-BD05E4A6AA3B}"/>
              </a:ext>
            </a:extLst>
          </p:cNvPr>
          <p:cNvSpPr>
            <a:spLocks noGrp="1" noChangeArrowheads="1"/>
          </p:cNvSpPr>
          <p:nvPr>
            <p:ph idx="1"/>
          </p:nvPr>
        </p:nvSpPr>
        <p:spPr>
          <a:xfrm>
            <a:off x="1981200" y="2060576"/>
            <a:ext cx="8229600" cy="4537075"/>
          </a:xfrm>
        </p:spPr>
        <p:txBody>
          <a:bodyPr/>
          <a:lstStyle/>
          <a:p>
            <a:pPr eaLnBrk="1" hangingPunct="1">
              <a:lnSpc>
                <a:spcPct val="90000"/>
              </a:lnSpc>
            </a:pPr>
            <a:r>
              <a:rPr lang="tr-TR" altLang="tr-TR" sz="2400" b="1" dirty="0"/>
              <a:t>Çocuğun aşırı hareket ve davranış serbestliği vardır.</a:t>
            </a:r>
          </a:p>
          <a:p>
            <a:pPr eaLnBrk="1" hangingPunct="1">
              <a:lnSpc>
                <a:spcPct val="90000"/>
              </a:lnSpc>
            </a:pPr>
            <a:r>
              <a:rPr lang="tr-TR" altLang="tr-TR" sz="2400" b="1" dirty="0"/>
              <a:t>Kurallar yok denecek kadar azdır.</a:t>
            </a:r>
          </a:p>
          <a:p>
            <a:pPr eaLnBrk="1" hangingPunct="1">
              <a:lnSpc>
                <a:spcPct val="90000"/>
              </a:lnSpc>
            </a:pPr>
            <a:r>
              <a:rPr lang="tr-TR" altLang="tr-TR" sz="2400" b="1" dirty="0"/>
              <a:t>Aile ‘yaşayarak öğrensin’ mantığını sürdürerek müdahalede bulunmaz.</a:t>
            </a:r>
          </a:p>
          <a:p>
            <a:pPr eaLnBrk="1" hangingPunct="1">
              <a:lnSpc>
                <a:spcPct val="90000"/>
              </a:lnSpc>
            </a:pPr>
            <a:r>
              <a:rPr lang="tr-TR" altLang="tr-TR" sz="2400" b="1" dirty="0"/>
              <a:t>Çocuğa tanınan haklar sayısız, görev ve beklentisi en az düzeydedir.</a:t>
            </a:r>
          </a:p>
          <a:p>
            <a:pPr eaLnBrk="1" hangingPunct="1">
              <a:lnSpc>
                <a:spcPct val="90000"/>
              </a:lnSpc>
            </a:pPr>
            <a:r>
              <a:rPr lang="tr-TR" altLang="tr-TR" sz="2400" b="1" dirty="0"/>
              <a:t>Aile kimi zaman göz dağı verip, cezalandırır. Fakat hiç bir konuda caydırıcılık söz konusu olmaz.</a:t>
            </a:r>
          </a:p>
          <a:p>
            <a:pPr eaLnBrk="1" hangingPunct="1">
              <a:lnSpc>
                <a:spcPct val="90000"/>
              </a:lnSpc>
            </a:pPr>
            <a:r>
              <a:rPr lang="tr-TR" altLang="tr-TR" sz="2400" b="1" dirty="0"/>
              <a:t>Anne-baba çocuğun davranışının yanlış olduğunu görse bile ‘özgür olmalı’ anlayışı ile hareket ettiğinde müdahale etmez.</a:t>
            </a:r>
          </a:p>
        </p:txBody>
      </p:sp>
    </p:spTree>
    <p:extLst>
      <p:ext uri="{BB962C8B-B14F-4D97-AF65-F5344CB8AC3E}">
        <p14:creationId xmlns:p14="http://schemas.microsoft.com/office/powerpoint/2010/main" val="4010204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F66D3BC2-B18A-4522-B88C-C6057AB6EE1C}"/>
              </a:ext>
            </a:extLst>
          </p:cNvPr>
          <p:cNvSpPr>
            <a:spLocks noGrp="1" noChangeArrowheads="1"/>
          </p:cNvSpPr>
          <p:nvPr>
            <p:ph type="title"/>
          </p:nvPr>
        </p:nvSpPr>
        <p:spPr>
          <a:xfrm>
            <a:off x="2674939" y="617539"/>
            <a:ext cx="7793037" cy="1011237"/>
          </a:xfrm>
        </p:spPr>
        <p:txBody>
          <a:bodyPr>
            <a:normAutofit fontScale="90000"/>
          </a:bodyPr>
          <a:lstStyle/>
          <a:p>
            <a:pPr eaLnBrk="1" hangingPunct="1"/>
            <a:r>
              <a:rPr lang="tr-TR" altLang="tr-TR" sz="3200"/>
              <a:t>İZİNVERİCİ (HOŞGÖRÜLÜ) TUTUMUN ÇOCUĞUN KİŞİLİK GELİŞİMİ ÜZERİNDEKİ ETKİLERİ</a:t>
            </a:r>
          </a:p>
        </p:txBody>
      </p:sp>
      <p:sp>
        <p:nvSpPr>
          <p:cNvPr id="26627" name="Rectangle 3">
            <a:extLst>
              <a:ext uri="{FF2B5EF4-FFF2-40B4-BE49-F238E27FC236}">
                <a16:creationId xmlns:a16="http://schemas.microsoft.com/office/drawing/2014/main" xmlns="" id="{2DF7DBBA-4D32-4194-A605-4C12BC1C3860}"/>
              </a:ext>
            </a:extLst>
          </p:cNvPr>
          <p:cNvSpPr>
            <a:spLocks noGrp="1" noChangeArrowheads="1"/>
          </p:cNvSpPr>
          <p:nvPr>
            <p:ph idx="1"/>
          </p:nvPr>
        </p:nvSpPr>
        <p:spPr>
          <a:xfrm>
            <a:off x="1981200" y="1989138"/>
            <a:ext cx="8229600" cy="4679950"/>
          </a:xfrm>
        </p:spPr>
        <p:txBody>
          <a:bodyPr/>
          <a:lstStyle/>
          <a:p>
            <a:pPr eaLnBrk="1" hangingPunct="1">
              <a:lnSpc>
                <a:spcPct val="90000"/>
              </a:lnSpc>
            </a:pPr>
            <a:r>
              <a:rPr lang="tr-TR" altLang="tr-TR" sz="2400" b="1" dirty="0"/>
              <a:t>Her istediğini yaptırmayı alışkanlık haline getirir.</a:t>
            </a:r>
          </a:p>
          <a:p>
            <a:pPr eaLnBrk="1" hangingPunct="1">
              <a:lnSpc>
                <a:spcPct val="90000"/>
              </a:lnSpc>
            </a:pPr>
            <a:r>
              <a:rPr lang="tr-TR" altLang="tr-TR" sz="2400" b="1" dirty="0"/>
              <a:t>Kural tanımaz.</a:t>
            </a:r>
          </a:p>
          <a:p>
            <a:pPr eaLnBrk="1" hangingPunct="1">
              <a:lnSpc>
                <a:spcPct val="90000"/>
              </a:lnSpc>
            </a:pPr>
            <a:r>
              <a:rPr lang="tr-TR" altLang="tr-TR" sz="2400" b="1" dirty="0"/>
              <a:t>Ev dışındaki kurallarla karşılaşınca hayal kırıklığına uğrar.</a:t>
            </a:r>
          </a:p>
          <a:p>
            <a:pPr eaLnBrk="1" hangingPunct="1">
              <a:lnSpc>
                <a:spcPct val="90000"/>
              </a:lnSpc>
            </a:pPr>
            <a:r>
              <a:rPr lang="tr-TR" altLang="tr-TR" sz="2400" b="1" dirty="0"/>
              <a:t>Her istediği olmadığı için arkadaşlarına uyum sağlamakta güçlük çeker.</a:t>
            </a:r>
          </a:p>
          <a:p>
            <a:pPr eaLnBrk="1" hangingPunct="1">
              <a:lnSpc>
                <a:spcPct val="90000"/>
              </a:lnSpc>
            </a:pPr>
            <a:r>
              <a:rPr lang="tr-TR" altLang="tr-TR" sz="2400" b="1" dirty="0"/>
              <a:t>Anne-babasına hükmeder ve onlara çok az saygı gösterir.</a:t>
            </a:r>
          </a:p>
          <a:p>
            <a:pPr eaLnBrk="1" hangingPunct="1">
              <a:lnSpc>
                <a:spcPct val="90000"/>
              </a:lnSpc>
            </a:pPr>
            <a:r>
              <a:rPr lang="tr-TR" altLang="tr-TR" sz="2400" b="1" dirty="0"/>
              <a:t>Bencil ve şımarık olur.</a:t>
            </a:r>
          </a:p>
          <a:p>
            <a:pPr eaLnBrk="1" hangingPunct="1">
              <a:lnSpc>
                <a:spcPct val="90000"/>
              </a:lnSpc>
            </a:pPr>
            <a:r>
              <a:rPr lang="tr-TR" altLang="tr-TR" sz="2400" b="1" dirty="0"/>
              <a:t>Başkaldırıcı olur ve toplum dışı davranışlar sergiler.</a:t>
            </a:r>
          </a:p>
          <a:p>
            <a:pPr eaLnBrk="1" hangingPunct="1">
              <a:lnSpc>
                <a:spcPct val="90000"/>
              </a:lnSpc>
            </a:pPr>
            <a:r>
              <a:rPr lang="tr-TR" altLang="tr-TR" sz="2400" b="1" dirty="0"/>
              <a:t>Doyumsuz olur.</a:t>
            </a:r>
          </a:p>
        </p:txBody>
      </p:sp>
    </p:spTree>
    <p:extLst>
      <p:ext uri="{BB962C8B-B14F-4D97-AF65-F5344CB8AC3E}">
        <p14:creationId xmlns:p14="http://schemas.microsoft.com/office/powerpoint/2010/main" val="4278536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580855A8-0955-479B-8D83-569F413746D9}"/>
              </a:ext>
            </a:extLst>
          </p:cNvPr>
          <p:cNvSpPr>
            <a:spLocks noGrp="1" noChangeArrowheads="1"/>
          </p:cNvSpPr>
          <p:nvPr>
            <p:ph type="title"/>
          </p:nvPr>
        </p:nvSpPr>
        <p:spPr>
          <a:xfrm>
            <a:off x="2351088" y="692151"/>
            <a:ext cx="7885112" cy="720725"/>
          </a:xfrm>
        </p:spPr>
        <p:txBody>
          <a:bodyPr>
            <a:normAutofit fontScale="90000"/>
          </a:bodyPr>
          <a:lstStyle/>
          <a:p>
            <a:pPr eaLnBrk="1" hangingPunct="1"/>
            <a:r>
              <a:rPr lang="tr-TR" altLang="tr-TR" sz="4000" b="1"/>
              <a:t/>
            </a:r>
            <a:br>
              <a:rPr lang="tr-TR" altLang="tr-TR" sz="4000" b="1"/>
            </a:br>
            <a:r>
              <a:rPr lang="tr-TR" altLang="tr-TR" sz="4000" b="1"/>
              <a:t>İLGİSİZ TUTUM</a:t>
            </a:r>
          </a:p>
        </p:txBody>
      </p:sp>
      <p:sp>
        <p:nvSpPr>
          <p:cNvPr id="27651" name="Rectangle 3">
            <a:extLst>
              <a:ext uri="{FF2B5EF4-FFF2-40B4-BE49-F238E27FC236}">
                <a16:creationId xmlns:a16="http://schemas.microsoft.com/office/drawing/2014/main" xmlns="" id="{C82DF65D-4284-4422-B596-FA00C950179B}"/>
              </a:ext>
            </a:extLst>
          </p:cNvPr>
          <p:cNvSpPr>
            <a:spLocks noGrp="1" noChangeArrowheads="1"/>
          </p:cNvSpPr>
          <p:nvPr>
            <p:ph idx="1"/>
          </p:nvPr>
        </p:nvSpPr>
        <p:spPr>
          <a:xfrm>
            <a:off x="1992314" y="1844675"/>
            <a:ext cx="8218487" cy="4464050"/>
          </a:xfrm>
        </p:spPr>
        <p:txBody>
          <a:bodyPr>
            <a:normAutofit/>
          </a:bodyPr>
          <a:lstStyle/>
          <a:p>
            <a:pPr algn="ctr" eaLnBrk="1" hangingPunct="1">
              <a:buFont typeface="Wingdings" panose="05000000000000000000" pitchFamily="2" charset="2"/>
              <a:buNone/>
            </a:pPr>
            <a:r>
              <a:rPr lang="tr-TR" altLang="tr-TR" sz="2400" b="1" dirty="0"/>
              <a:t>		 Bu tutumda ana baba</a:t>
            </a:r>
            <a:r>
              <a:rPr lang="tr-TR" altLang="tr-TR" sz="2400" b="1" dirty="0" smtClean="0"/>
              <a:t>; çocuğun </a:t>
            </a:r>
            <a:r>
              <a:rPr lang="tr-TR" altLang="tr-TR" sz="2400" b="1" dirty="0"/>
              <a:t>etkinlikleri konusunda “ilgisiz ve kayıtsız” davranışlar sergiler</a:t>
            </a:r>
            <a:r>
              <a:rPr lang="tr-TR" altLang="tr-TR" sz="2400" b="1" dirty="0" smtClean="0"/>
              <a:t>.</a:t>
            </a:r>
          </a:p>
          <a:p>
            <a:pPr algn="ctr" eaLnBrk="1" hangingPunct="1">
              <a:buFont typeface="Wingdings" panose="05000000000000000000" pitchFamily="2" charset="2"/>
              <a:buNone/>
            </a:pPr>
            <a:r>
              <a:rPr lang="tr-TR" altLang="tr-TR" sz="2400" b="1" dirty="0" smtClean="0"/>
              <a:t> Ana </a:t>
            </a:r>
            <a:r>
              <a:rPr lang="tr-TR" altLang="tr-TR" sz="2400" b="1" dirty="0"/>
              <a:t>babanın ilgisizliği </a:t>
            </a:r>
            <a:r>
              <a:rPr lang="tr-TR" altLang="tr-TR" sz="2400" b="1" dirty="0" smtClean="0"/>
              <a:t>ile çocuğun </a:t>
            </a:r>
            <a:r>
              <a:rPr lang="tr-TR" altLang="tr-TR" sz="2400" b="1" dirty="0"/>
              <a:t>öğretmen ve arkadaşlarına karşı olumsuz davranışı ve yakın çevresindeki eşyalara verdiği zarar arasında yakın bir ilişki bulunmuştur</a:t>
            </a:r>
            <a:r>
              <a:rPr lang="tr-TR" altLang="tr-TR" sz="2400" b="1" dirty="0" smtClean="0"/>
              <a:t>.</a:t>
            </a:r>
          </a:p>
          <a:p>
            <a:pPr algn="ctr" eaLnBrk="1" hangingPunct="1">
              <a:buFont typeface="Wingdings" panose="05000000000000000000" pitchFamily="2" charset="2"/>
              <a:buNone/>
            </a:pPr>
            <a:r>
              <a:rPr lang="tr-TR" altLang="tr-TR" sz="2400" b="1" dirty="0" smtClean="0"/>
              <a:t> Bu </a:t>
            </a:r>
            <a:r>
              <a:rPr lang="tr-TR" altLang="tr-TR" sz="2400" b="1" dirty="0"/>
              <a:t>gruba giren anne babalar hoşgörü ile boş vermeyi birbirini karıştırırlar</a:t>
            </a:r>
            <a:r>
              <a:rPr lang="tr-TR" altLang="tr-TR" sz="2400" b="1" dirty="0" smtClean="0"/>
              <a:t>. </a:t>
            </a:r>
          </a:p>
          <a:p>
            <a:pPr algn="ctr" eaLnBrk="1" hangingPunct="1">
              <a:buFont typeface="Wingdings" panose="05000000000000000000" pitchFamily="2" charset="2"/>
              <a:buNone/>
            </a:pPr>
            <a:r>
              <a:rPr lang="tr-TR" altLang="tr-TR" sz="2400" b="1" dirty="0" smtClean="0"/>
              <a:t>Çocuğa </a:t>
            </a:r>
            <a:r>
              <a:rPr lang="tr-TR" altLang="tr-TR" sz="2400" b="1" dirty="0"/>
              <a:t>sınırsız haklar tanındığı halde nerede duracağı</a:t>
            </a:r>
            <a:r>
              <a:rPr lang="tr-TR" altLang="tr-TR" sz="2400" b="1" dirty="0" smtClean="0"/>
              <a:t>, kesin </a:t>
            </a:r>
            <a:r>
              <a:rPr lang="tr-TR" altLang="tr-TR" sz="2400" b="1" dirty="0"/>
              <a:t>olarak belirlenmemiştir.</a:t>
            </a:r>
          </a:p>
        </p:txBody>
      </p:sp>
    </p:spTree>
    <p:extLst>
      <p:ext uri="{BB962C8B-B14F-4D97-AF65-F5344CB8AC3E}">
        <p14:creationId xmlns:p14="http://schemas.microsoft.com/office/powerpoint/2010/main" val="2110562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xmlns="" id="{0F64E223-3B73-4CBE-86DC-FACB4F4C4A2A}"/>
              </a:ext>
            </a:extLst>
          </p:cNvPr>
          <p:cNvSpPr>
            <a:spLocks noGrp="1" noChangeArrowheads="1"/>
          </p:cNvSpPr>
          <p:nvPr>
            <p:ph idx="1"/>
          </p:nvPr>
        </p:nvSpPr>
        <p:spPr>
          <a:xfrm>
            <a:off x="1981200" y="1989139"/>
            <a:ext cx="8229600" cy="4067175"/>
          </a:xfrm>
        </p:spPr>
        <p:txBody>
          <a:bodyPr>
            <a:normAutofit/>
          </a:bodyPr>
          <a:lstStyle/>
          <a:p>
            <a:pPr algn="ctr" eaLnBrk="1" hangingPunct="1">
              <a:lnSpc>
                <a:spcPct val="90000"/>
              </a:lnSpc>
              <a:buFont typeface="Wingdings" panose="05000000000000000000" pitchFamily="2" charset="2"/>
              <a:buNone/>
            </a:pPr>
            <a:r>
              <a:rPr lang="tr-TR" altLang="tr-TR" sz="2800" b="1" dirty="0" smtClean="0"/>
              <a:t>Yine </a:t>
            </a:r>
            <a:r>
              <a:rPr lang="tr-TR" altLang="tr-TR" sz="2800" b="1" dirty="0"/>
              <a:t>ilgisiz ailelerin çocukları incelendiğinde</a:t>
            </a:r>
            <a:r>
              <a:rPr lang="tr-TR" altLang="tr-TR" sz="2800" b="1" dirty="0" smtClean="0"/>
              <a:t>, iç </a:t>
            </a:r>
            <a:r>
              <a:rPr lang="tr-TR" altLang="tr-TR" sz="2800" b="1" dirty="0"/>
              <a:t>tepkileriyle hareket eden</a:t>
            </a:r>
            <a:r>
              <a:rPr lang="tr-TR" altLang="tr-TR" sz="2800" b="1" dirty="0" smtClean="0"/>
              <a:t>, okula </a:t>
            </a:r>
            <a:r>
              <a:rPr lang="tr-TR" altLang="tr-TR" sz="2800" b="1" dirty="0"/>
              <a:t>karşı ilgisiz zamanını boşa harcayan ailesinin onaylamadığı arkadaşlar edinen</a:t>
            </a:r>
            <a:r>
              <a:rPr lang="tr-TR" altLang="tr-TR" sz="2800" b="1" dirty="0" smtClean="0"/>
              <a:t>, içki </a:t>
            </a:r>
            <a:r>
              <a:rPr lang="tr-TR" altLang="tr-TR" sz="2800" b="1" dirty="0"/>
              <a:t>ve sigaraya başlamış veya başlamaya eğilimli çocuklar oldukları saptanmıştır</a:t>
            </a:r>
            <a:r>
              <a:rPr lang="tr-TR" altLang="tr-TR" sz="2800" b="1" dirty="0" smtClean="0"/>
              <a:t>. </a:t>
            </a:r>
          </a:p>
          <a:p>
            <a:pPr algn="ctr" eaLnBrk="1" hangingPunct="1">
              <a:lnSpc>
                <a:spcPct val="90000"/>
              </a:lnSpc>
              <a:buFont typeface="Wingdings" panose="05000000000000000000" pitchFamily="2" charset="2"/>
              <a:buNone/>
            </a:pPr>
            <a:r>
              <a:rPr lang="tr-TR" altLang="tr-TR" sz="2800" b="1" dirty="0" smtClean="0"/>
              <a:t> Araştırmalara </a:t>
            </a:r>
            <a:r>
              <a:rPr lang="tr-TR" altLang="tr-TR" sz="2800" b="1" dirty="0"/>
              <a:t>göre</a:t>
            </a:r>
            <a:r>
              <a:rPr lang="tr-TR" altLang="tr-TR" sz="2800" b="1" dirty="0" smtClean="0"/>
              <a:t>, çocukların </a:t>
            </a:r>
            <a:r>
              <a:rPr lang="tr-TR" altLang="tr-TR" sz="2800" b="1" dirty="0"/>
              <a:t>ileriki yaşlarda engellenmeye karşı hoşgörüsüz oldukları ve sık sık suç işledikleri görülmüştür.</a:t>
            </a:r>
          </a:p>
        </p:txBody>
      </p:sp>
    </p:spTree>
    <p:extLst>
      <p:ext uri="{BB962C8B-B14F-4D97-AF65-F5344CB8AC3E}">
        <p14:creationId xmlns:p14="http://schemas.microsoft.com/office/powerpoint/2010/main" val="3682575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CAC793CB-4722-4CB1-A51E-09486BDFE3B0}"/>
              </a:ext>
            </a:extLst>
          </p:cNvPr>
          <p:cNvSpPr>
            <a:spLocks noGrp="1" noChangeArrowheads="1"/>
          </p:cNvSpPr>
          <p:nvPr>
            <p:ph type="title"/>
          </p:nvPr>
        </p:nvSpPr>
        <p:spPr/>
        <p:txBody>
          <a:bodyPr/>
          <a:lstStyle/>
          <a:p>
            <a:pPr eaLnBrk="1" hangingPunct="1"/>
            <a:r>
              <a:rPr lang="tr-TR" altLang="tr-TR" b="1"/>
              <a:t>Bu aileler;</a:t>
            </a:r>
            <a:br>
              <a:rPr lang="tr-TR" altLang="tr-TR" b="1"/>
            </a:br>
            <a:endParaRPr lang="tr-TR" altLang="tr-TR" b="1"/>
          </a:p>
        </p:txBody>
      </p:sp>
      <p:sp>
        <p:nvSpPr>
          <p:cNvPr id="29699" name="Rectangle 3">
            <a:extLst>
              <a:ext uri="{FF2B5EF4-FFF2-40B4-BE49-F238E27FC236}">
                <a16:creationId xmlns:a16="http://schemas.microsoft.com/office/drawing/2014/main" xmlns="" id="{8B4AB60A-1862-4210-B2D7-2648239EEEF1}"/>
              </a:ext>
            </a:extLst>
          </p:cNvPr>
          <p:cNvSpPr>
            <a:spLocks noGrp="1" noChangeArrowheads="1"/>
          </p:cNvSpPr>
          <p:nvPr>
            <p:ph idx="1"/>
          </p:nvPr>
        </p:nvSpPr>
        <p:spPr>
          <a:xfrm>
            <a:off x="2706688" y="2017713"/>
            <a:ext cx="7772400" cy="4083050"/>
          </a:xfrm>
        </p:spPr>
        <p:txBody>
          <a:bodyPr>
            <a:normAutofit/>
          </a:bodyPr>
          <a:lstStyle/>
          <a:p>
            <a:pPr eaLnBrk="1" hangingPunct="1"/>
            <a:r>
              <a:rPr lang="tr-TR" altLang="tr-TR" sz="2800" b="1" dirty="0"/>
              <a:t>Çocuklarına yeteri kadar zaman ayırmazlar.</a:t>
            </a:r>
          </a:p>
          <a:p>
            <a:pPr eaLnBrk="1" hangingPunct="1"/>
            <a:r>
              <a:rPr lang="tr-TR" altLang="tr-TR" sz="2800" b="1" dirty="0"/>
              <a:t>Çocukları için hiçbir konuda gerekli çabayı göstermezler.</a:t>
            </a:r>
          </a:p>
          <a:p>
            <a:pPr eaLnBrk="1" hangingPunct="1"/>
            <a:r>
              <a:rPr lang="tr-TR" altLang="tr-TR" sz="2800" b="1" dirty="0"/>
              <a:t>Çocukların ruhsal durumuyla, okul başarısıyla ilgilenmez, önemsemezler.</a:t>
            </a:r>
          </a:p>
          <a:p>
            <a:pPr eaLnBrk="1" hangingPunct="1"/>
            <a:r>
              <a:rPr lang="tr-TR" altLang="tr-TR" sz="2800" b="1" dirty="0"/>
              <a:t>Çocuklarına karşı duyarsızdırlar.</a:t>
            </a:r>
          </a:p>
        </p:txBody>
      </p:sp>
    </p:spTree>
    <p:extLst>
      <p:ext uri="{BB962C8B-B14F-4D97-AF65-F5344CB8AC3E}">
        <p14:creationId xmlns:p14="http://schemas.microsoft.com/office/powerpoint/2010/main" val="269420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xmlns="" id="{BD082AFB-91FC-41DC-841C-CA33A5FCCD32}"/>
              </a:ext>
            </a:extLst>
          </p:cNvPr>
          <p:cNvSpPr>
            <a:spLocks noGrp="1" noChangeArrowheads="1"/>
          </p:cNvSpPr>
          <p:nvPr>
            <p:ph idx="1"/>
          </p:nvPr>
        </p:nvSpPr>
        <p:spPr>
          <a:xfrm>
            <a:off x="838200" y="1054100"/>
            <a:ext cx="9372600" cy="5002213"/>
          </a:xfrm>
        </p:spPr>
        <p:txBody>
          <a:bodyPr>
            <a:normAutofit/>
          </a:bodyPr>
          <a:lstStyle/>
          <a:p>
            <a:pPr algn="ctr" eaLnBrk="1" hangingPunct="1">
              <a:lnSpc>
                <a:spcPct val="80000"/>
              </a:lnSpc>
              <a:buFont typeface="Wingdings" panose="05000000000000000000" pitchFamily="2" charset="2"/>
              <a:buNone/>
            </a:pPr>
            <a:r>
              <a:rPr lang="tr-TR" altLang="tr-TR" sz="2800" b="1" dirty="0"/>
              <a:t>		İstenmeyen bir çocuğun dünyaya gelmesinde de bu tutum ortaya çıkabilir</a:t>
            </a:r>
            <a:r>
              <a:rPr lang="tr-TR" altLang="tr-TR" sz="2800" b="1" dirty="0" smtClean="0"/>
              <a:t>.</a:t>
            </a:r>
          </a:p>
          <a:p>
            <a:pPr algn="ctr" eaLnBrk="1" hangingPunct="1">
              <a:lnSpc>
                <a:spcPct val="80000"/>
              </a:lnSpc>
              <a:buFont typeface="Wingdings" panose="05000000000000000000" pitchFamily="2" charset="2"/>
              <a:buNone/>
            </a:pPr>
            <a:endParaRPr lang="tr-TR" altLang="tr-TR" sz="2800" b="1" dirty="0"/>
          </a:p>
          <a:p>
            <a:pPr algn="ctr" eaLnBrk="1" hangingPunct="1">
              <a:lnSpc>
                <a:spcPct val="80000"/>
              </a:lnSpc>
              <a:buFont typeface="Wingdings" panose="05000000000000000000" pitchFamily="2" charset="2"/>
              <a:buNone/>
            </a:pPr>
            <a:r>
              <a:rPr lang="tr-TR" altLang="tr-TR" sz="2800" b="1" dirty="0"/>
              <a:t>		Genellikle çok çocuklu, kalabalık, eğitim seviyesi düşük, anne-baba olmayı tam anlamıyla benimsemeyen, çocuğuna ve ev yaşamına ilgi duymayan ailelerde bu tutum görülür.</a:t>
            </a:r>
          </a:p>
        </p:txBody>
      </p:sp>
    </p:spTree>
    <p:extLst>
      <p:ext uri="{BB962C8B-B14F-4D97-AF65-F5344CB8AC3E}">
        <p14:creationId xmlns:p14="http://schemas.microsoft.com/office/powerpoint/2010/main" val="1681163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7F90D324-C6EE-486D-950A-90ED0577C79B}"/>
              </a:ext>
            </a:extLst>
          </p:cNvPr>
          <p:cNvSpPr>
            <a:spLocks noGrp="1" noChangeArrowheads="1"/>
          </p:cNvSpPr>
          <p:nvPr>
            <p:ph type="title"/>
          </p:nvPr>
        </p:nvSpPr>
        <p:spPr/>
        <p:txBody>
          <a:bodyPr>
            <a:normAutofit fontScale="90000"/>
          </a:bodyPr>
          <a:lstStyle/>
          <a:p>
            <a:pPr eaLnBrk="1" hangingPunct="1"/>
            <a:r>
              <a:rPr lang="tr-TR" altLang="tr-TR" sz="4000" b="1"/>
              <a:t>İLGİSİZ TUTUMUN ÇOCUK ÜZERİNDEKİ ETKİLERİ</a:t>
            </a:r>
          </a:p>
        </p:txBody>
      </p:sp>
      <p:sp>
        <p:nvSpPr>
          <p:cNvPr id="31747" name="Rectangle 3">
            <a:extLst>
              <a:ext uri="{FF2B5EF4-FFF2-40B4-BE49-F238E27FC236}">
                <a16:creationId xmlns:a16="http://schemas.microsoft.com/office/drawing/2014/main" xmlns="" id="{A1A6CDFF-7EFC-4A7A-9650-B60006FED674}"/>
              </a:ext>
            </a:extLst>
          </p:cNvPr>
          <p:cNvSpPr>
            <a:spLocks noGrp="1" noChangeArrowheads="1"/>
          </p:cNvSpPr>
          <p:nvPr>
            <p:ph idx="1"/>
          </p:nvPr>
        </p:nvSpPr>
        <p:spPr/>
        <p:txBody>
          <a:bodyPr>
            <a:noAutofit/>
          </a:bodyPr>
          <a:lstStyle/>
          <a:p>
            <a:pPr eaLnBrk="1" hangingPunct="1">
              <a:lnSpc>
                <a:spcPct val="90000"/>
              </a:lnSpc>
            </a:pPr>
            <a:r>
              <a:rPr lang="tr-TR" altLang="tr-TR" sz="2400" b="1" dirty="0"/>
              <a:t>Okula ilgisizdir.</a:t>
            </a:r>
          </a:p>
          <a:p>
            <a:pPr eaLnBrk="1" hangingPunct="1">
              <a:lnSpc>
                <a:spcPct val="90000"/>
              </a:lnSpc>
            </a:pPr>
            <a:r>
              <a:rPr lang="tr-TR" altLang="tr-TR" sz="2400" b="1" dirty="0"/>
              <a:t>Zamanı iyi değerlendiremez.</a:t>
            </a:r>
          </a:p>
          <a:p>
            <a:pPr eaLnBrk="1" hangingPunct="1">
              <a:lnSpc>
                <a:spcPct val="90000"/>
              </a:lnSpc>
            </a:pPr>
            <a:r>
              <a:rPr lang="tr-TR" altLang="tr-TR" sz="2400" b="1" dirty="0"/>
              <a:t>Yanlış arkadaşlıklar kurar.</a:t>
            </a:r>
          </a:p>
          <a:p>
            <a:pPr eaLnBrk="1" hangingPunct="1">
              <a:lnSpc>
                <a:spcPct val="90000"/>
              </a:lnSpc>
            </a:pPr>
            <a:r>
              <a:rPr lang="tr-TR" altLang="tr-TR" sz="2400" b="1" dirty="0"/>
              <a:t>İçki, sigara gibi zararlı alışkanlıklara başlama eğilimi gösterir.</a:t>
            </a:r>
          </a:p>
          <a:p>
            <a:pPr eaLnBrk="1" hangingPunct="1">
              <a:lnSpc>
                <a:spcPct val="90000"/>
              </a:lnSpc>
            </a:pPr>
            <a:r>
              <a:rPr lang="tr-TR" altLang="tr-TR" sz="2400" b="1" dirty="0"/>
              <a:t>Kural tanımaz, içinden geldiği gibi davranır.</a:t>
            </a:r>
          </a:p>
          <a:p>
            <a:pPr eaLnBrk="1" hangingPunct="1">
              <a:lnSpc>
                <a:spcPct val="90000"/>
              </a:lnSpc>
            </a:pPr>
            <a:r>
              <a:rPr lang="tr-TR" altLang="tr-TR" sz="2400" b="1" dirty="0"/>
              <a:t>Suç işlemeye eğilimlidir.</a:t>
            </a:r>
          </a:p>
          <a:p>
            <a:pPr eaLnBrk="1" hangingPunct="1">
              <a:lnSpc>
                <a:spcPct val="90000"/>
              </a:lnSpc>
            </a:pPr>
            <a:r>
              <a:rPr lang="tr-TR" altLang="tr-TR" sz="2400" b="1" dirty="0"/>
              <a:t>Kendini günlük olayların akışına bırakıp, anlık doyumlarla yetinir.</a:t>
            </a:r>
          </a:p>
        </p:txBody>
      </p:sp>
    </p:spTree>
    <p:extLst>
      <p:ext uri="{BB962C8B-B14F-4D97-AF65-F5344CB8AC3E}">
        <p14:creationId xmlns:p14="http://schemas.microsoft.com/office/powerpoint/2010/main" val="2417424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7834BF15-1E08-4FF8-B35C-05C0A05F47EB}"/>
              </a:ext>
            </a:extLst>
          </p:cNvPr>
          <p:cNvSpPr>
            <a:spLocks noGrp="1" noChangeArrowheads="1"/>
          </p:cNvSpPr>
          <p:nvPr>
            <p:ph type="title"/>
          </p:nvPr>
        </p:nvSpPr>
        <p:spPr/>
        <p:txBody>
          <a:bodyPr/>
          <a:lstStyle/>
          <a:p>
            <a:pPr eaLnBrk="1" hangingPunct="1"/>
            <a:r>
              <a:rPr lang="tr-TR" altLang="tr-TR" b="1"/>
              <a:t>DEMOKRATİK ANNE BABA TUTUMU</a:t>
            </a:r>
          </a:p>
        </p:txBody>
      </p:sp>
      <p:sp>
        <p:nvSpPr>
          <p:cNvPr id="32771" name="Rectangle 3">
            <a:extLst>
              <a:ext uri="{FF2B5EF4-FFF2-40B4-BE49-F238E27FC236}">
                <a16:creationId xmlns:a16="http://schemas.microsoft.com/office/drawing/2014/main" xmlns="" id="{3EBF4A46-A07B-48B7-9B09-C03B057AE177}"/>
              </a:ext>
            </a:extLst>
          </p:cNvPr>
          <p:cNvSpPr>
            <a:spLocks noGrp="1" noChangeArrowheads="1"/>
          </p:cNvSpPr>
          <p:nvPr>
            <p:ph idx="1"/>
          </p:nvPr>
        </p:nvSpPr>
        <p:spPr>
          <a:xfrm>
            <a:off x="635000" y="1341438"/>
            <a:ext cx="9575800" cy="5256212"/>
          </a:xfrm>
        </p:spPr>
        <p:txBody>
          <a:bodyPr>
            <a:normAutofit/>
          </a:bodyPr>
          <a:lstStyle/>
          <a:p>
            <a:pPr eaLnBrk="1" hangingPunct="1">
              <a:buFont typeface="Wingdings" panose="05000000000000000000" pitchFamily="2" charset="2"/>
              <a:buNone/>
            </a:pPr>
            <a:r>
              <a:rPr lang="tr-TR" altLang="tr-TR" sz="2800" dirty="0"/>
              <a:t>	 </a:t>
            </a:r>
            <a:r>
              <a:rPr lang="tr-TR" altLang="tr-TR" sz="3200" b="1" dirty="0"/>
              <a:t>	Demokratik anne babalar</a:t>
            </a:r>
            <a:r>
              <a:rPr lang="tr-TR" altLang="tr-TR" sz="3200" b="1" dirty="0" smtClean="0"/>
              <a:t>, çocuklarını </a:t>
            </a:r>
            <a:r>
              <a:rPr lang="tr-TR" altLang="tr-TR" sz="3200" b="1" dirty="0"/>
              <a:t>herhangi bir karşılık beklemeden içten ve derinden bir duyguyla severler</a:t>
            </a:r>
            <a:r>
              <a:rPr lang="tr-TR" altLang="tr-TR" sz="3200" b="1" dirty="0" smtClean="0"/>
              <a:t>. Çocuklarının </a:t>
            </a:r>
            <a:r>
              <a:rPr lang="tr-TR" altLang="tr-TR" sz="3200" b="1" dirty="0"/>
              <a:t>davranışlarını ilgi ve anlayışla izleyip</a:t>
            </a:r>
            <a:r>
              <a:rPr lang="tr-TR" altLang="tr-TR" sz="3200" b="1" dirty="0" smtClean="0"/>
              <a:t>, kendi </a:t>
            </a:r>
            <a:r>
              <a:rPr lang="tr-TR" altLang="tr-TR" sz="3200" b="1" dirty="0"/>
              <a:t>ayakları üzerinde durabilecek şekilde yetiştirirler. </a:t>
            </a:r>
          </a:p>
        </p:txBody>
      </p:sp>
    </p:spTree>
    <p:extLst>
      <p:ext uri="{BB962C8B-B14F-4D97-AF65-F5344CB8AC3E}">
        <p14:creationId xmlns:p14="http://schemas.microsoft.com/office/powerpoint/2010/main" val="2487882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xmlns="" id="{21D403FC-D29D-4DDD-B8F1-B9F3478FF306}"/>
              </a:ext>
            </a:extLst>
          </p:cNvPr>
          <p:cNvSpPr>
            <a:spLocks noGrp="1"/>
          </p:cNvSpPr>
          <p:nvPr>
            <p:ph type="title"/>
          </p:nvPr>
        </p:nvSpPr>
        <p:spPr/>
        <p:txBody>
          <a:bodyPr/>
          <a:lstStyle/>
          <a:p>
            <a:endParaRPr lang="tr-TR"/>
          </a:p>
        </p:txBody>
      </p:sp>
      <p:sp>
        <p:nvSpPr>
          <p:cNvPr id="6147" name="Rectangle 3">
            <a:extLst>
              <a:ext uri="{FF2B5EF4-FFF2-40B4-BE49-F238E27FC236}">
                <a16:creationId xmlns:a16="http://schemas.microsoft.com/office/drawing/2014/main" xmlns="" id="{5F72ABF7-2C55-4441-8AA4-2A6DC0AE5D27}"/>
              </a:ext>
            </a:extLst>
          </p:cNvPr>
          <p:cNvSpPr>
            <a:spLocks noGrp="1" noChangeArrowheads="1"/>
          </p:cNvSpPr>
          <p:nvPr>
            <p:ph idx="1"/>
          </p:nvPr>
        </p:nvSpPr>
        <p:spPr>
          <a:xfrm>
            <a:off x="1270000" y="1925638"/>
            <a:ext cx="9347200" cy="4170362"/>
          </a:xfrm>
        </p:spPr>
        <p:txBody>
          <a:bodyPr/>
          <a:lstStyle/>
          <a:p>
            <a:pPr algn="just">
              <a:lnSpc>
                <a:spcPct val="80000"/>
              </a:lnSpc>
            </a:pPr>
            <a:r>
              <a:rPr lang="tr-TR" altLang="tr-TR" sz="2400" b="1" dirty="0">
                <a:solidFill>
                  <a:srgbClr val="3333CC"/>
                </a:solidFill>
              </a:rPr>
              <a:t>Bilgi çağındayız ve teknoloji hızla gelişiyor. Hayatın her alanında ve tabii ki iş kollarında, nitelikli insan gücüne ihtiyaç artıyor. Kadınlar, iş hayatında artık çok daha aktif yer almakta. Yaşadığımız hızlı toplumsal değişime paralel olarak, değer yargılarımız da değişiyor.</a:t>
            </a:r>
          </a:p>
          <a:p>
            <a:pPr algn="just">
              <a:lnSpc>
                <a:spcPct val="80000"/>
              </a:lnSpc>
            </a:pPr>
            <a:r>
              <a:rPr lang="tr-TR" altLang="tr-TR" sz="2400" b="1" dirty="0">
                <a:solidFill>
                  <a:srgbClr val="3333CC"/>
                </a:solidFill>
              </a:rPr>
              <a:t>Zararlı alışkanlıklara sahip kişilerin sayısıyla beraber, toplumumuzdaki suç işleme oranında da dikkat çekici bir artış söz konusu. </a:t>
            </a:r>
          </a:p>
          <a:p>
            <a:pPr algn="just">
              <a:lnSpc>
                <a:spcPct val="80000"/>
              </a:lnSpc>
            </a:pPr>
            <a:r>
              <a:rPr lang="tr-TR" altLang="tr-TR" sz="2400" b="1" dirty="0">
                <a:solidFill>
                  <a:srgbClr val="3333CC"/>
                </a:solidFill>
              </a:rPr>
              <a:t>Anne baba olarak çocuklarımıza en iyi geleceği hazırlamaya çalışıyoruz. </a:t>
            </a:r>
          </a:p>
        </p:txBody>
      </p:sp>
    </p:spTree>
    <p:extLst>
      <p:ext uri="{BB962C8B-B14F-4D97-AF65-F5344CB8AC3E}">
        <p14:creationId xmlns:p14="http://schemas.microsoft.com/office/powerpoint/2010/main" val="2563291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A2A95EDD-1273-4D13-8DBD-71C440237B20}"/>
              </a:ext>
            </a:extLst>
          </p:cNvPr>
          <p:cNvSpPr>
            <a:spLocks noGrp="1" noChangeArrowheads="1"/>
          </p:cNvSpPr>
          <p:nvPr>
            <p:ph type="title"/>
          </p:nvPr>
        </p:nvSpPr>
        <p:spPr/>
        <p:txBody>
          <a:bodyPr>
            <a:normAutofit fontScale="90000"/>
          </a:bodyPr>
          <a:lstStyle/>
          <a:p>
            <a:pPr eaLnBrk="1" hangingPunct="1"/>
            <a:r>
              <a:rPr lang="tr-TR" altLang="tr-TR"/>
              <a:t>DEMOKRATİK ANNE-BABA TUTUMUNUN ÖZELLİKLERİ</a:t>
            </a:r>
          </a:p>
        </p:txBody>
      </p:sp>
      <p:sp>
        <p:nvSpPr>
          <p:cNvPr id="33797" name="Rectangle 5">
            <a:extLst>
              <a:ext uri="{FF2B5EF4-FFF2-40B4-BE49-F238E27FC236}">
                <a16:creationId xmlns:a16="http://schemas.microsoft.com/office/drawing/2014/main" xmlns="" id="{6D9049C2-5306-4F7D-97F2-175A90C200FB}"/>
              </a:ext>
            </a:extLst>
          </p:cNvPr>
          <p:cNvSpPr>
            <a:spLocks noGrp="1" noChangeArrowheads="1"/>
          </p:cNvSpPr>
          <p:nvPr>
            <p:ph type="body" sz="half" idx="2"/>
          </p:nvPr>
        </p:nvSpPr>
        <p:spPr>
          <a:xfrm>
            <a:off x="1231900" y="2017713"/>
            <a:ext cx="9595934" cy="4506912"/>
          </a:xfrm>
        </p:spPr>
        <p:txBody>
          <a:bodyPr>
            <a:normAutofit/>
          </a:bodyPr>
          <a:lstStyle/>
          <a:p>
            <a:pPr eaLnBrk="1" hangingPunct="1">
              <a:lnSpc>
                <a:spcPct val="90000"/>
              </a:lnSpc>
            </a:pPr>
            <a:r>
              <a:rPr lang="tr-TR" altLang="tr-TR" sz="3200" b="1" dirty="0"/>
              <a:t>Anne ve babalanın çocuğu kabulü</a:t>
            </a:r>
            <a:r>
              <a:rPr lang="tr-TR" altLang="tr-TR" sz="3200" b="1" dirty="0" smtClean="0"/>
              <a:t>, sevgi </a:t>
            </a:r>
            <a:r>
              <a:rPr lang="tr-TR" altLang="tr-TR" sz="3200" b="1" dirty="0"/>
              <a:t>ve sevecenlikle ele alması</a:t>
            </a:r>
            <a:r>
              <a:rPr lang="tr-TR" altLang="tr-TR" sz="3200" b="1" dirty="0" smtClean="0"/>
              <a:t>, çocukla </a:t>
            </a:r>
            <a:r>
              <a:rPr lang="tr-TR" altLang="tr-TR" sz="3200" b="1" dirty="0"/>
              <a:t>ilgilenmesi şeklinde davranışa yansır.</a:t>
            </a:r>
          </a:p>
          <a:p>
            <a:pPr eaLnBrk="1" hangingPunct="1">
              <a:lnSpc>
                <a:spcPct val="90000"/>
              </a:lnSpc>
            </a:pPr>
            <a:r>
              <a:rPr lang="tr-TR" altLang="tr-TR" sz="3200" b="1" dirty="0"/>
              <a:t>Çocuğunu kabul eden anne ve baba çocuğun ilgilerini göz önünde bulundurur ve onun yeteneklerini geliştirecek ortam hazırlar.</a:t>
            </a:r>
          </a:p>
        </p:txBody>
      </p:sp>
      <p:sp>
        <p:nvSpPr>
          <p:cNvPr id="33795" name="Rectangle 3">
            <a:extLst>
              <a:ext uri="{FF2B5EF4-FFF2-40B4-BE49-F238E27FC236}">
                <a16:creationId xmlns:a16="http://schemas.microsoft.com/office/drawing/2014/main" xmlns="" id="{A095FB88-4613-440E-992D-E2A7C531109F}"/>
              </a:ext>
            </a:extLst>
          </p:cNvPr>
          <p:cNvSpPr>
            <a:spLocks noChangeArrowheads="1"/>
          </p:cNvSpPr>
          <p:nvPr/>
        </p:nvSpPr>
        <p:spPr bwMode="auto">
          <a:xfrm>
            <a:off x="5906798" y="25204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pPr algn="just" eaLnBrk="1" hangingPunct="1"/>
            <a:endParaRPr lang="tr-TR" altLang="tr-TR" sz="1800">
              <a:latin typeface="Arial" panose="020B0604020202020204" pitchFamily="34" charset="0"/>
            </a:endParaRPr>
          </a:p>
        </p:txBody>
      </p:sp>
      <p:sp>
        <p:nvSpPr>
          <p:cNvPr id="33796" name="Rectangle 4">
            <a:extLst>
              <a:ext uri="{FF2B5EF4-FFF2-40B4-BE49-F238E27FC236}">
                <a16:creationId xmlns:a16="http://schemas.microsoft.com/office/drawing/2014/main" xmlns="" id="{C224E7EE-761C-41DE-8627-A26EF77EAEF0}"/>
              </a:ext>
            </a:extLst>
          </p:cNvPr>
          <p:cNvSpPr>
            <a:spLocks noChangeArrowheads="1"/>
          </p:cNvSpPr>
          <p:nvPr/>
        </p:nvSpPr>
        <p:spPr bwMode="auto">
          <a:xfrm>
            <a:off x="1339850" y="35004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685800" algn="l"/>
              </a:tabLst>
              <a:defRPr sz="3600">
                <a:solidFill>
                  <a:schemeClr val="tx1"/>
                </a:solidFill>
                <a:latin typeface="Tahoma" panose="020B0604030504040204" pitchFamily="34" charset="0"/>
              </a:defRPr>
            </a:lvl1pPr>
            <a:lvl2pPr marL="742950" indent="-285750">
              <a:tabLst>
                <a:tab pos="685800" algn="l"/>
              </a:tabLst>
              <a:defRPr sz="3600">
                <a:solidFill>
                  <a:schemeClr val="tx1"/>
                </a:solidFill>
                <a:latin typeface="Tahoma" panose="020B0604030504040204" pitchFamily="34" charset="0"/>
              </a:defRPr>
            </a:lvl2pPr>
            <a:lvl3pPr marL="1143000" indent="-228600">
              <a:tabLst>
                <a:tab pos="685800" algn="l"/>
              </a:tabLst>
              <a:defRPr sz="3600">
                <a:solidFill>
                  <a:schemeClr val="tx1"/>
                </a:solidFill>
                <a:latin typeface="Tahoma" panose="020B0604030504040204" pitchFamily="34" charset="0"/>
              </a:defRPr>
            </a:lvl3pPr>
            <a:lvl4pPr marL="1600200" indent="-228600">
              <a:tabLst>
                <a:tab pos="685800" algn="l"/>
              </a:tabLst>
              <a:defRPr sz="3600">
                <a:solidFill>
                  <a:schemeClr val="tx1"/>
                </a:solidFill>
                <a:latin typeface="Tahoma" panose="020B0604030504040204" pitchFamily="34" charset="0"/>
              </a:defRPr>
            </a:lvl4pPr>
            <a:lvl5pPr marL="2057400" indent="-228600">
              <a:tabLst>
                <a:tab pos="685800" algn="l"/>
              </a:tabLst>
              <a:defRPr sz="3600">
                <a:solidFill>
                  <a:schemeClr val="tx1"/>
                </a:solidFill>
                <a:latin typeface="Tahoma" panose="020B0604030504040204" pitchFamily="34" charset="0"/>
              </a:defRPr>
            </a:lvl5pPr>
            <a:lvl6pPr marL="2514600" indent="-228600" eaLnBrk="0" fontAlgn="base" hangingPunct="0">
              <a:spcBef>
                <a:spcPct val="0"/>
              </a:spcBef>
              <a:spcAft>
                <a:spcPct val="0"/>
              </a:spcAft>
              <a:tabLst>
                <a:tab pos="685800" algn="l"/>
              </a:tabLst>
              <a:defRPr sz="3600">
                <a:solidFill>
                  <a:schemeClr val="tx1"/>
                </a:solidFill>
                <a:latin typeface="Tahoma" panose="020B0604030504040204" pitchFamily="34" charset="0"/>
              </a:defRPr>
            </a:lvl6pPr>
            <a:lvl7pPr marL="2971800" indent="-228600" eaLnBrk="0" fontAlgn="base" hangingPunct="0">
              <a:spcBef>
                <a:spcPct val="0"/>
              </a:spcBef>
              <a:spcAft>
                <a:spcPct val="0"/>
              </a:spcAft>
              <a:tabLst>
                <a:tab pos="685800" algn="l"/>
              </a:tabLst>
              <a:defRPr sz="3600">
                <a:solidFill>
                  <a:schemeClr val="tx1"/>
                </a:solidFill>
                <a:latin typeface="Tahoma" panose="020B0604030504040204" pitchFamily="34" charset="0"/>
              </a:defRPr>
            </a:lvl7pPr>
            <a:lvl8pPr marL="3429000" indent="-228600" eaLnBrk="0" fontAlgn="base" hangingPunct="0">
              <a:spcBef>
                <a:spcPct val="0"/>
              </a:spcBef>
              <a:spcAft>
                <a:spcPct val="0"/>
              </a:spcAft>
              <a:tabLst>
                <a:tab pos="685800" algn="l"/>
              </a:tabLst>
              <a:defRPr sz="3600">
                <a:solidFill>
                  <a:schemeClr val="tx1"/>
                </a:solidFill>
                <a:latin typeface="Tahoma" panose="020B0604030504040204" pitchFamily="34" charset="0"/>
              </a:defRPr>
            </a:lvl8pPr>
            <a:lvl9pPr marL="3886200" indent="-228600" eaLnBrk="0" fontAlgn="base" hangingPunct="0">
              <a:spcBef>
                <a:spcPct val="0"/>
              </a:spcBef>
              <a:spcAft>
                <a:spcPct val="0"/>
              </a:spcAft>
              <a:tabLst>
                <a:tab pos="685800" algn="l"/>
              </a:tabLst>
              <a:defRPr sz="3600">
                <a:solidFill>
                  <a:schemeClr val="tx1"/>
                </a:solidFill>
                <a:latin typeface="Tahoma" panose="020B0604030504040204" pitchFamily="34" charset="0"/>
              </a:defRPr>
            </a:lvl9pPr>
          </a:lstStyle>
          <a:p>
            <a:pPr algn="just" eaLnBrk="1" hangingPunct="1"/>
            <a:endParaRPr lang="tr-TR" altLang="tr-TR" sz="1800">
              <a:latin typeface="Arial" panose="020B0604020202020204" pitchFamily="34" charset="0"/>
            </a:endParaRPr>
          </a:p>
        </p:txBody>
      </p:sp>
    </p:spTree>
    <p:extLst>
      <p:ext uri="{BB962C8B-B14F-4D97-AF65-F5344CB8AC3E}">
        <p14:creationId xmlns:p14="http://schemas.microsoft.com/office/powerpoint/2010/main" val="1795321930"/>
      </p:ext>
    </p:extLst>
  </p:cSld>
  <p:clrMapOvr>
    <a:masterClrMapping/>
  </p:clrMapOvr>
  <p:transition>
    <p:checke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xmlns="" id="{4AC245E8-96B5-4927-8CAE-BA7E2A670E18}"/>
              </a:ext>
            </a:extLst>
          </p:cNvPr>
          <p:cNvSpPr>
            <a:spLocks noGrp="1" noChangeArrowheads="1"/>
          </p:cNvSpPr>
          <p:nvPr>
            <p:ph idx="1"/>
          </p:nvPr>
        </p:nvSpPr>
        <p:spPr>
          <a:xfrm>
            <a:off x="1982787" y="1416050"/>
            <a:ext cx="8226426" cy="4464050"/>
          </a:xfrm>
        </p:spPr>
        <p:txBody>
          <a:bodyPr>
            <a:normAutofit/>
          </a:bodyPr>
          <a:lstStyle/>
          <a:p>
            <a:pPr eaLnBrk="1" hangingPunct="1">
              <a:lnSpc>
                <a:spcPct val="80000"/>
              </a:lnSpc>
            </a:pPr>
            <a:r>
              <a:rPr lang="tr-TR" altLang="tr-TR" sz="2400" dirty="0"/>
              <a:t>Aile huzurludur</a:t>
            </a:r>
            <a:r>
              <a:rPr lang="tr-TR" altLang="tr-TR" sz="2400" dirty="0" smtClean="0"/>
              <a:t>. Aile </a:t>
            </a:r>
            <a:r>
              <a:rPr lang="tr-TR" altLang="tr-TR" sz="2400" dirty="0"/>
              <a:t>bireyleri arasında duygular net ve açıktır</a:t>
            </a:r>
            <a:r>
              <a:rPr lang="tr-TR" altLang="tr-TR" sz="2400" dirty="0" smtClean="0"/>
              <a:t>. Aile </a:t>
            </a:r>
            <a:r>
              <a:rPr lang="tr-TR" altLang="tr-TR" sz="2400" dirty="0"/>
              <a:t>içerisinde güven ve şeffaflık vardır.</a:t>
            </a:r>
          </a:p>
          <a:p>
            <a:pPr eaLnBrk="1" hangingPunct="1">
              <a:lnSpc>
                <a:spcPct val="80000"/>
              </a:lnSpc>
            </a:pPr>
            <a:r>
              <a:rPr lang="tr-TR" altLang="tr-TR" sz="2400" dirty="0"/>
              <a:t>Aile bireyleri problemlerle baş etme yollarını birlikte araştırır</a:t>
            </a:r>
            <a:r>
              <a:rPr lang="tr-TR" altLang="tr-TR" sz="2400" dirty="0" smtClean="0"/>
              <a:t>. Çözüm </a:t>
            </a:r>
            <a:r>
              <a:rPr lang="tr-TR" altLang="tr-TR" sz="2400" dirty="0"/>
              <a:t>araştırırken demokratik yollara başvurulur.</a:t>
            </a:r>
          </a:p>
          <a:p>
            <a:pPr eaLnBrk="1" hangingPunct="1">
              <a:lnSpc>
                <a:spcPct val="80000"/>
              </a:lnSpc>
            </a:pPr>
            <a:r>
              <a:rPr lang="tr-TR" altLang="tr-TR" sz="2400" dirty="0"/>
              <a:t>Aileyi ilgilendiren kararlar alınırken çocuğunda fikri alınır</a:t>
            </a:r>
            <a:r>
              <a:rPr lang="tr-TR" altLang="tr-TR" sz="2400" dirty="0" smtClean="0"/>
              <a:t>. </a:t>
            </a:r>
            <a:r>
              <a:rPr lang="tr-TR" altLang="tr-TR" sz="2400" dirty="0"/>
              <a:t>B</a:t>
            </a:r>
            <a:r>
              <a:rPr lang="tr-TR" altLang="tr-TR" sz="2400" dirty="0" smtClean="0"/>
              <a:t>u </a:t>
            </a:r>
            <a:r>
              <a:rPr lang="tr-TR" altLang="tr-TR" sz="2400" dirty="0"/>
              <a:t>ailelerdeki genel görüş </a:t>
            </a:r>
            <a:r>
              <a:rPr lang="tr-TR" altLang="tr-TR" sz="2400" b="1" dirty="0"/>
              <a:t>“çocukta bizimle yaşıyor ve alacağımız kararlarda onunda söz</a:t>
            </a:r>
            <a:r>
              <a:rPr lang="tr-TR" altLang="tr-TR" sz="2400" dirty="0"/>
              <a:t> </a:t>
            </a:r>
            <a:r>
              <a:rPr lang="tr-TR" altLang="tr-TR" sz="2400" b="1" dirty="0"/>
              <a:t>hakkı </a:t>
            </a:r>
            <a:r>
              <a:rPr lang="tr-TR" altLang="tr-TR" sz="2400" b="1" dirty="0" err="1" smtClean="0"/>
              <a:t>olmalıdır</a:t>
            </a:r>
            <a:r>
              <a:rPr lang="tr-TR" altLang="tr-TR" sz="2400" dirty="0" err="1" smtClean="0"/>
              <a:t>”şeklindedir</a:t>
            </a:r>
            <a:r>
              <a:rPr lang="tr-TR" altLang="tr-TR" sz="2400" dirty="0"/>
              <a:t>.</a:t>
            </a:r>
          </a:p>
        </p:txBody>
      </p:sp>
    </p:spTree>
    <p:extLst>
      <p:ext uri="{BB962C8B-B14F-4D97-AF65-F5344CB8AC3E}">
        <p14:creationId xmlns:p14="http://schemas.microsoft.com/office/powerpoint/2010/main" val="500485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xmlns="" id="{26638FF2-F0D3-462D-A992-BBD162B0EDB3}"/>
              </a:ext>
            </a:extLst>
          </p:cNvPr>
          <p:cNvSpPr>
            <a:spLocks noGrp="1" noChangeArrowheads="1"/>
          </p:cNvSpPr>
          <p:nvPr>
            <p:ph idx="1"/>
          </p:nvPr>
        </p:nvSpPr>
        <p:spPr>
          <a:xfrm>
            <a:off x="2566988" y="908051"/>
            <a:ext cx="7643812" cy="5148263"/>
          </a:xfrm>
        </p:spPr>
        <p:txBody>
          <a:bodyPr>
            <a:normAutofit/>
          </a:bodyPr>
          <a:lstStyle/>
          <a:p>
            <a:pPr eaLnBrk="1" hangingPunct="1">
              <a:lnSpc>
                <a:spcPct val="90000"/>
              </a:lnSpc>
            </a:pPr>
            <a:r>
              <a:rPr lang="tr-TR" altLang="tr-TR" sz="2400" b="1" dirty="0"/>
              <a:t>Aile fertlerinin hepsinin eşit söz ve oy hakkı vardır.</a:t>
            </a:r>
          </a:p>
          <a:p>
            <a:pPr eaLnBrk="1" hangingPunct="1">
              <a:lnSpc>
                <a:spcPct val="90000"/>
              </a:lnSpc>
            </a:pPr>
            <a:r>
              <a:rPr lang="tr-TR" altLang="tr-TR" sz="2400" b="1" dirty="0"/>
              <a:t>Aile çocuğun bağımsız</a:t>
            </a:r>
            <a:r>
              <a:rPr lang="tr-TR" altLang="tr-TR" sz="2400" b="1" dirty="0" smtClean="0"/>
              <a:t>, farklı </a:t>
            </a:r>
            <a:r>
              <a:rPr lang="tr-TR" altLang="tr-TR" sz="2400" b="1" dirty="0"/>
              <a:t>bir birey olduğunu kabul eder</a:t>
            </a:r>
            <a:r>
              <a:rPr lang="tr-TR" altLang="tr-TR" sz="2400" b="1" dirty="0" smtClean="0"/>
              <a:t>. Çocuğun </a:t>
            </a:r>
            <a:r>
              <a:rPr lang="tr-TR" altLang="tr-TR" sz="2400" b="1" dirty="0"/>
              <a:t>fikir ve düşüncelerini açıklaması için fırsat tanınır.</a:t>
            </a:r>
          </a:p>
          <a:p>
            <a:pPr eaLnBrk="1" hangingPunct="1">
              <a:lnSpc>
                <a:spcPct val="90000"/>
              </a:lnSpc>
            </a:pPr>
            <a:r>
              <a:rPr lang="tr-TR" altLang="tr-TR" sz="2400" b="1" dirty="0"/>
              <a:t>Çocuk konuşmaya teşvik edilir.</a:t>
            </a:r>
          </a:p>
          <a:p>
            <a:pPr eaLnBrk="1" hangingPunct="1">
              <a:lnSpc>
                <a:spcPct val="90000"/>
              </a:lnSpc>
            </a:pPr>
            <a:r>
              <a:rPr lang="tr-TR" altLang="tr-TR" sz="2400" b="1" dirty="0"/>
              <a:t>Aile çocuğa yol gösterir ama alacağı kararlar konusunda serbest bırakılır</a:t>
            </a:r>
            <a:r>
              <a:rPr lang="tr-TR" altLang="tr-TR" sz="2400" b="1" dirty="0" smtClean="0"/>
              <a:t>, çocuğa </a:t>
            </a:r>
            <a:r>
              <a:rPr lang="tr-TR" altLang="tr-TR" sz="2400" b="1" dirty="0"/>
              <a:t>bir çok alternatif sunulur</a:t>
            </a:r>
            <a:r>
              <a:rPr lang="tr-TR" altLang="tr-TR" sz="2400" b="1" dirty="0" smtClean="0"/>
              <a:t>. Seçim </a:t>
            </a:r>
            <a:r>
              <a:rPr lang="tr-TR" altLang="tr-TR" sz="2400" b="1" dirty="0"/>
              <a:t>çocuğa aittir</a:t>
            </a:r>
            <a:r>
              <a:rPr lang="tr-TR" altLang="tr-TR" sz="2400" b="1" dirty="0" smtClean="0"/>
              <a:t>. Seçimin </a:t>
            </a:r>
            <a:r>
              <a:rPr lang="tr-TR" altLang="tr-TR" sz="2400" b="1" dirty="0"/>
              <a:t>sonucuna katlanmakta çocuğundur.</a:t>
            </a:r>
          </a:p>
          <a:p>
            <a:pPr eaLnBrk="1" hangingPunct="1">
              <a:lnSpc>
                <a:spcPct val="90000"/>
              </a:lnSpc>
            </a:pPr>
            <a:r>
              <a:rPr lang="tr-TR" altLang="tr-TR" sz="2400" b="1" dirty="0"/>
              <a:t>Ailenin diğer üyelerinin istek ve ihtiyaçları denge içerisinde karşılanır.</a:t>
            </a:r>
          </a:p>
        </p:txBody>
      </p:sp>
    </p:spTree>
    <p:extLst>
      <p:ext uri="{BB962C8B-B14F-4D97-AF65-F5344CB8AC3E}">
        <p14:creationId xmlns:p14="http://schemas.microsoft.com/office/powerpoint/2010/main" val="1295575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xmlns="" id="{DBB7DA90-0E2B-44B8-90F7-67D1CAAB737A}"/>
              </a:ext>
            </a:extLst>
          </p:cNvPr>
          <p:cNvSpPr>
            <a:spLocks noGrp="1" noChangeArrowheads="1"/>
          </p:cNvSpPr>
          <p:nvPr>
            <p:ph idx="1"/>
          </p:nvPr>
        </p:nvSpPr>
        <p:spPr>
          <a:xfrm>
            <a:off x="1981200" y="2060575"/>
            <a:ext cx="8229600" cy="3995738"/>
          </a:xfrm>
        </p:spPr>
        <p:txBody>
          <a:bodyPr>
            <a:normAutofit/>
          </a:bodyPr>
          <a:lstStyle/>
          <a:p>
            <a:pPr eaLnBrk="1" hangingPunct="1">
              <a:lnSpc>
                <a:spcPct val="90000"/>
              </a:lnSpc>
            </a:pPr>
            <a:r>
              <a:rPr lang="tr-TR" altLang="tr-TR" sz="2400" b="1" dirty="0"/>
              <a:t>Aile içerisinde kabul gören ve görmeyen davranışlar bellidir.</a:t>
            </a:r>
          </a:p>
          <a:p>
            <a:pPr eaLnBrk="1" hangingPunct="1">
              <a:lnSpc>
                <a:spcPct val="90000"/>
              </a:lnSpc>
            </a:pPr>
            <a:r>
              <a:rPr lang="tr-TR" altLang="tr-TR" sz="2400" b="1" dirty="0"/>
              <a:t>Anne ve baba çocuklara çok iyi model olur</a:t>
            </a:r>
            <a:r>
              <a:rPr lang="tr-TR" altLang="tr-TR" sz="2400" b="1" dirty="0" smtClean="0"/>
              <a:t>. Çocuklarında </a:t>
            </a:r>
            <a:r>
              <a:rPr lang="tr-TR" altLang="tr-TR" sz="2400" b="1" dirty="0"/>
              <a:t>görmek istemedikleri davranışları kendileri de yapmaz.</a:t>
            </a:r>
          </a:p>
          <a:p>
            <a:pPr eaLnBrk="1" hangingPunct="1">
              <a:lnSpc>
                <a:spcPct val="90000"/>
              </a:lnSpc>
            </a:pPr>
            <a:r>
              <a:rPr lang="tr-TR" altLang="tr-TR" sz="2400" b="1" dirty="0"/>
              <a:t>Çocuk sınırlar içerisinde özgürdür</a:t>
            </a:r>
            <a:r>
              <a:rPr lang="tr-TR" altLang="tr-TR" sz="2400" b="1" dirty="0" smtClean="0"/>
              <a:t>. </a:t>
            </a:r>
            <a:r>
              <a:rPr lang="tr-TR" altLang="tr-TR" sz="2400" b="1" dirty="0" err="1" smtClean="0"/>
              <a:t>Neyi,ne</a:t>
            </a:r>
            <a:r>
              <a:rPr lang="tr-TR" altLang="tr-TR" sz="2400" b="1" dirty="0" smtClean="0"/>
              <a:t> </a:t>
            </a:r>
            <a:r>
              <a:rPr lang="tr-TR" altLang="tr-TR" sz="2400" b="1" dirty="0"/>
              <a:t>zaman ve ne şekilde yapacağını çok iyi bilir.</a:t>
            </a:r>
          </a:p>
          <a:p>
            <a:pPr eaLnBrk="1" hangingPunct="1">
              <a:lnSpc>
                <a:spcPct val="90000"/>
              </a:lnSpc>
            </a:pPr>
            <a:r>
              <a:rPr lang="tr-TR" altLang="tr-TR" sz="2400" b="1" dirty="0"/>
              <a:t>Aile bireyleri arasında etkili bir iletişim söz konusudur.</a:t>
            </a:r>
          </a:p>
        </p:txBody>
      </p:sp>
    </p:spTree>
    <p:extLst>
      <p:ext uri="{BB962C8B-B14F-4D97-AF65-F5344CB8AC3E}">
        <p14:creationId xmlns:p14="http://schemas.microsoft.com/office/powerpoint/2010/main" val="29380433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xmlns="" id="{81B4A149-4FD8-42E2-AFB9-E5A86B04AB8D}"/>
              </a:ext>
            </a:extLst>
          </p:cNvPr>
          <p:cNvSpPr>
            <a:spLocks noGrp="1" noChangeArrowheads="1"/>
          </p:cNvSpPr>
          <p:nvPr>
            <p:ph idx="1"/>
          </p:nvPr>
        </p:nvSpPr>
        <p:spPr>
          <a:xfrm>
            <a:off x="1270000" y="333376"/>
            <a:ext cx="8940801" cy="6119813"/>
          </a:xfrm>
        </p:spPr>
        <p:txBody>
          <a:bodyPr>
            <a:normAutofit/>
          </a:bodyPr>
          <a:lstStyle/>
          <a:p>
            <a:pPr algn="ctr" eaLnBrk="1" hangingPunct="1">
              <a:lnSpc>
                <a:spcPct val="90000"/>
              </a:lnSpc>
              <a:buFont typeface="Wingdings" panose="05000000000000000000" pitchFamily="2" charset="2"/>
              <a:buNone/>
            </a:pPr>
            <a:r>
              <a:rPr lang="tr-TR" altLang="tr-TR" sz="3600" dirty="0"/>
              <a:t>		</a:t>
            </a:r>
          </a:p>
          <a:p>
            <a:pPr algn="ctr" eaLnBrk="1" hangingPunct="1">
              <a:lnSpc>
                <a:spcPct val="90000"/>
              </a:lnSpc>
              <a:buFont typeface="Wingdings" panose="05000000000000000000" pitchFamily="2" charset="2"/>
              <a:buNone/>
            </a:pPr>
            <a:endParaRPr lang="tr-TR" altLang="tr-TR" sz="3600" dirty="0"/>
          </a:p>
          <a:p>
            <a:pPr algn="ctr" eaLnBrk="1" hangingPunct="1">
              <a:lnSpc>
                <a:spcPct val="90000"/>
              </a:lnSpc>
              <a:buFont typeface="Wingdings" panose="05000000000000000000" pitchFamily="2" charset="2"/>
              <a:buNone/>
            </a:pPr>
            <a:r>
              <a:rPr lang="tr-TR" altLang="tr-TR" sz="3600" dirty="0"/>
              <a:t>		</a:t>
            </a:r>
            <a:r>
              <a:rPr lang="tr-TR" altLang="tr-TR" sz="3600" b="1" dirty="0">
                <a:solidFill>
                  <a:srgbClr val="FF3300"/>
                </a:solidFill>
                <a:latin typeface="Comic Sans MS" panose="030F0702030302020204" pitchFamily="66" charset="0"/>
              </a:rPr>
              <a:t>Yünlerin beyazlığına boyalarla verilen renk silinmez. Bu yüzden; çocuğun ilk yıllarında henüz tam bir biçim almamış olan zihnine verilecek bilgilerin ve örnek olacak kişilerin özenle seçilmesi gerekir…</a:t>
            </a:r>
          </a:p>
          <a:p>
            <a:pPr algn="ctr" eaLnBrk="1" hangingPunct="1">
              <a:lnSpc>
                <a:spcPct val="90000"/>
              </a:lnSpc>
              <a:buFont typeface="Wingdings" panose="05000000000000000000" pitchFamily="2" charset="2"/>
              <a:buNone/>
            </a:pPr>
            <a:r>
              <a:rPr lang="tr-TR" altLang="tr-TR" sz="3600" b="1" dirty="0">
                <a:latin typeface="Comic Sans MS" panose="030F0702030302020204" pitchFamily="66" charset="0"/>
              </a:rPr>
              <a:t>									    </a:t>
            </a:r>
            <a:r>
              <a:rPr lang="tr-TR" altLang="tr-TR" sz="3600" b="1" dirty="0" err="1">
                <a:solidFill>
                  <a:srgbClr val="FF3300"/>
                </a:solidFill>
                <a:latin typeface="Comic Sans MS" panose="030F0702030302020204" pitchFamily="66" charset="0"/>
              </a:rPr>
              <a:t>Quintilianus</a:t>
            </a:r>
            <a:endParaRPr lang="tr-TR" altLang="tr-TR" sz="3600" b="1" dirty="0">
              <a:solidFill>
                <a:srgbClr val="FF3300"/>
              </a:solidFill>
              <a:latin typeface="Comic Sans MS" panose="030F0702030302020204" pitchFamily="66" charset="0"/>
            </a:endParaRPr>
          </a:p>
        </p:txBody>
      </p:sp>
    </p:spTree>
    <p:extLst>
      <p:ext uri="{BB962C8B-B14F-4D97-AF65-F5344CB8AC3E}">
        <p14:creationId xmlns:p14="http://schemas.microsoft.com/office/powerpoint/2010/main" val="2949257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753755E5-888C-4CEB-BD12-456A689E7A45}"/>
              </a:ext>
            </a:extLst>
          </p:cNvPr>
          <p:cNvSpPr>
            <a:spLocks noGrp="1" noChangeArrowheads="1"/>
          </p:cNvSpPr>
          <p:nvPr>
            <p:ph type="title"/>
          </p:nvPr>
        </p:nvSpPr>
        <p:spPr/>
        <p:txBody>
          <a:bodyPr/>
          <a:lstStyle/>
          <a:p>
            <a:pPr eaLnBrk="1" hangingPunct="1"/>
            <a:r>
              <a:rPr lang="tr-TR" altLang="tr-TR" sz="3200" b="1"/>
              <a:t>DEMOKRATİK ANNE BABA TUTUMUNUN ÇOCUĞUN KİŞİLİK GELİŞİMİ ÜZERİNE ETKİLERİ</a:t>
            </a:r>
          </a:p>
        </p:txBody>
      </p:sp>
      <p:sp>
        <p:nvSpPr>
          <p:cNvPr id="38915" name="Rectangle 3">
            <a:extLst>
              <a:ext uri="{FF2B5EF4-FFF2-40B4-BE49-F238E27FC236}">
                <a16:creationId xmlns:a16="http://schemas.microsoft.com/office/drawing/2014/main" xmlns="" id="{A35BC941-3B89-41D3-BE06-F00CCD4172FC}"/>
              </a:ext>
            </a:extLst>
          </p:cNvPr>
          <p:cNvSpPr>
            <a:spLocks noGrp="1" noChangeArrowheads="1"/>
          </p:cNvSpPr>
          <p:nvPr>
            <p:ph type="body" sz="half" idx="2"/>
          </p:nvPr>
        </p:nvSpPr>
        <p:spPr>
          <a:xfrm>
            <a:off x="977900" y="1916114"/>
            <a:ext cx="9232901" cy="4681537"/>
          </a:xfrm>
        </p:spPr>
        <p:txBody>
          <a:bodyPr>
            <a:normAutofit/>
          </a:bodyPr>
          <a:lstStyle/>
          <a:p>
            <a:pPr eaLnBrk="1" hangingPunct="1">
              <a:lnSpc>
                <a:spcPct val="80000"/>
              </a:lnSpc>
              <a:buFont typeface="Wingdings" panose="05000000000000000000" pitchFamily="2" charset="2"/>
              <a:buNone/>
            </a:pPr>
            <a:r>
              <a:rPr lang="tr-TR" altLang="tr-TR" sz="2800" b="1" dirty="0"/>
              <a:t>		Demokratik  ve güven  verici bir ortamda  yetişen  çocuk;</a:t>
            </a:r>
          </a:p>
          <a:p>
            <a:pPr eaLnBrk="1" hangingPunct="1">
              <a:lnSpc>
                <a:spcPct val="80000"/>
              </a:lnSpc>
            </a:pPr>
            <a:r>
              <a:rPr lang="tr-TR" altLang="tr-TR" sz="2800" b="1" dirty="0"/>
              <a:t>Kendine ve çevresine saygılı,</a:t>
            </a:r>
          </a:p>
          <a:p>
            <a:pPr eaLnBrk="1" hangingPunct="1">
              <a:lnSpc>
                <a:spcPct val="80000"/>
              </a:lnSpc>
            </a:pPr>
            <a:r>
              <a:rPr lang="tr-TR" altLang="tr-TR" sz="2800" b="1" dirty="0"/>
              <a:t>Sınırları bilen,</a:t>
            </a:r>
          </a:p>
          <a:p>
            <a:pPr eaLnBrk="1" hangingPunct="1">
              <a:lnSpc>
                <a:spcPct val="80000"/>
              </a:lnSpc>
            </a:pPr>
            <a:r>
              <a:rPr lang="tr-TR" altLang="tr-TR" sz="2800" b="1" dirty="0"/>
              <a:t>Yaratıcı ,</a:t>
            </a:r>
          </a:p>
          <a:p>
            <a:pPr eaLnBrk="1" hangingPunct="1">
              <a:lnSpc>
                <a:spcPct val="80000"/>
              </a:lnSpc>
            </a:pPr>
            <a:r>
              <a:rPr lang="tr-TR" altLang="tr-TR" sz="2800" b="1" dirty="0"/>
              <a:t>Aktif,</a:t>
            </a:r>
          </a:p>
          <a:p>
            <a:pPr eaLnBrk="1" hangingPunct="1">
              <a:lnSpc>
                <a:spcPct val="80000"/>
              </a:lnSpc>
            </a:pPr>
            <a:r>
              <a:rPr lang="tr-TR" altLang="tr-TR" sz="2800" b="1" dirty="0"/>
              <a:t>Etkin </a:t>
            </a:r>
          </a:p>
          <a:p>
            <a:pPr eaLnBrk="1" hangingPunct="1">
              <a:lnSpc>
                <a:spcPct val="80000"/>
              </a:lnSpc>
            </a:pPr>
            <a:r>
              <a:rPr lang="tr-TR" altLang="tr-TR" sz="2800" b="1" dirty="0"/>
              <a:t>Girişken,</a:t>
            </a:r>
          </a:p>
          <a:p>
            <a:pPr eaLnBrk="1" hangingPunct="1">
              <a:lnSpc>
                <a:spcPct val="80000"/>
              </a:lnSpc>
            </a:pPr>
            <a:r>
              <a:rPr lang="tr-TR" altLang="tr-TR" sz="2800" b="1" dirty="0"/>
              <a:t>Yaratıcı ilişkiler kurabilen, </a:t>
            </a:r>
          </a:p>
          <a:p>
            <a:pPr eaLnBrk="1" hangingPunct="1">
              <a:lnSpc>
                <a:spcPct val="80000"/>
              </a:lnSpc>
            </a:pPr>
            <a:r>
              <a:rPr lang="tr-TR" altLang="tr-TR" sz="2800" b="1" dirty="0"/>
              <a:t>Fikirlere saygı duyan,</a:t>
            </a:r>
          </a:p>
        </p:txBody>
      </p:sp>
    </p:spTree>
    <p:extLst>
      <p:ext uri="{BB962C8B-B14F-4D97-AF65-F5344CB8AC3E}">
        <p14:creationId xmlns:p14="http://schemas.microsoft.com/office/powerpoint/2010/main" val="4036828801"/>
      </p:ext>
    </p:extLst>
  </p:cSld>
  <p:clrMapOvr>
    <a:masterClrMapping/>
  </p:clrMapOvr>
  <p:transition>
    <p:checke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xmlns="" id="{56689D6A-1F28-4FD9-BC87-681FDDF9ED73}"/>
              </a:ext>
            </a:extLst>
          </p:cNvPr>
          <p:cNvSpPr>
            <a:spLocks noGrp="1" noChangeArrowheads="1"/>
          </p:cNvSpPr>
          <p:nvPr>
            <p:ph idx="1"/>
          </p:nvPr>
        </p:nvSpPr>
        <p:spPr>
          <a:xfrm>
            <a:off x="1981200" y="1304694"/>
            <a:ext cx="8147050" cy="5553308"/>
          </a:xfrm>
        </p:spPr>
        <p:txBody>
          <a:bodyPr>
            <a:noAutofit/>
          </a:bodyPr>
          <a:lstStyle/>
          <a:p>
            <a:pPr eaLnBrk="1" hangingPunct="1">
              <a:lnSpc>
                <a:spcPct val="80000"/>
              </a:lnSpc>
            </a:pPr>
            <a:r>
              <a:rPr lang="tr-TR" altLang="tr-TR" sz="2400" b="1" dirty="0"/>
              <a:t>Kendi inandıklarını sonuna kadar savunabilen, </a:t>
            </a:r>
          </a:p>
          <a:p>
            <a:pPr eaLnBrk="1" hangingPunct="1">
              <a:lnSpc>
                <a:spcPct val="80000"/>
              </a:lnSpc>
            </a:pPr>
            <a:r>
              <a:rPr lang="tr-TR" altLang="tr-TR" sz="2400" b="1" dirty="0"/>
              <a:t>Atılgan, </a:t>
            </a:r>
          </a:p>
          <a:p>
            <a:pPr eaLnBrk="1" hangingPunct="1">
              <a:lnSpc>
                <a:spcPct val="80000"/>
              </a:lnSpc>
            </a:pPr>
            <a:r>
              <a:rPr lang="tr-TR" altLang="tr-TR" sz="2400" b="1" dirty="0"/>
              <a:t>Fikirlerini  serbestçe  söyleyebilen   ve  kendine ait  fikirleri  doğrultusunda  hareket  eden, </a:t>
            </a:r>
          </a:p>
          <a:p>
            <a:pPr eaLnBrk="1" hangingPunct="1">
              <a:lnSpc>
                <a:spcPct val="80000"/>
              </a:lnSpc>
            </a:pPr>
            <a:r>
              <a:rPr lang="tr-TR" altLang="tr-TR" sz="2400" b="1" dirty="0"/>
              <a:t> Kişilik    ve davranışları  açısından   dengeli  sorumluluk     duyguları  gelişmiş , </a:t>
            </a:r>
          </a:p>
          <a:p>
            <a:pPr eaLnBrk="1" hangingPunct="1">
              <a:lnSpc>
                <a:spcPct val="80000"/>
              </a:lnSpc>
            </a:pPr>
            <a:r>
              <a:rPr lang="tr-TR" altLang="tr-TR" sz="2400" b="1" dirty="0"/>
              <a:t>Kurallara     ve   otoriteye karşı  körü körüne bağlı olmayan,</a:t>
            </a:r>
          </a:p>
          <a:p>
            <a:pPr eaLnBrk="1" hangingPunct="1">
              <a:lnSpc>
                <a:spcPct val="80000"/>
              </a:lnSpc>
            </a:pPr>
            <a:r>
              <a:rPr lang="tr-TR" altLang="tr-TR" sz="2400" b="1" dirty="0"/>
              <a:t>Hoşgörülü,</a:t>
            </a:r>
          </a:p>
          <a:p>
            <a:pPr eaLnBrk="1" hangingPunct="1">
              <a:lnSpc>
                <a:spcPct val="80000"/>
              </a:lnSpc>
            </a:pPr>
            <a:r>
              <a:rPr lang="tr-TR" altLang="tr-TR" sz="2400" b="1" dirty="0"/>
              <a:t>Açık fikirli,</a:t>
            </a:r>
          </a:p>
          <a:p>
            <a:pPr eaLnBrk="1" hangingPunct="1">
              <a:lnSpc>
                <a:spcPct val="80000"/>
              </a:lnSpc>
            </a:pPr>
            <a:r>
              <a:rPr lang="tr-TR" altLang="tr-TR" sz="2400" b="1" dirty="0"/>
              <a:t>Anlaşılır,</a:t>
            </a:r>
          </a:p>
          <a:p>
            <a:pPr eaLnBrk="1" hangingPunct="1">
              <a:lnSpc>
                <a:spcPct val="80000"/>
              </a:lnSpc>
            </a:pPr>
            <a:r>
              <a:rPr lang="tr-TR" altLang="tr-TR" sz="2400" b="1" dirty="0"/>
              <a:t>Toplumsal, </a:t>
            </a:r>
          </a:p>
          <a:p>
            <a:pPr eaLnBrk="1" hangingPunct="1">
              <a:lnSpc>
                <a:spcPct val="80000"/>
              </a:lnSpc>
            </a:pPr>
            <a:r>
              <a:rPr lang="tr-TR" altLang="tr-TR" sz="2400" b="1" dirty="0"/>
              <a:t>Uyumlu</a:t>
            </a:r>
          </a:p>
          <a:p>
            <a:pPr eaLnBrk="1" hangingPunct="1">
              <a:lnSpc>
                <a:spcPct val="80000"/>
              </a:lnSpc>
              <a:buFont typeface="Wingdings" panose="05000000000000000000" pitchFamily="2" charset="2"/>
              <a:buNone/>
            </a:pPr>
            <a:r>
              <a:rPr lang="tr-TR" altLang="tr-TR" sz="2400" b="1" dirty="0"/>
              <a:t>                     birey olarak yetişir.</a:t>
            </a:r>
          </a:p>
          <a:p>
            <a:pPr eaLnBrk="1" hangingPunct="1">
              <a:lnSpc>
                <a:spcPct val="80000"/>
              </a:lnSpc>
              <a:buFont typeface="Wingdings" panose="05000000000000000000" pitchFamily="2" charset="2"/>
              <a:buNone/>
            </a:pPr>
            <a:endParaRPr lang="tr-TR" altLang="tr-TR" sz="2400" b="1" dirty="0"/>
          </a:p>
        </p:txBody>
      </p:sp>
    </p:spTree>
    <p:extLst>
      <p:ext uri="{BB962C8B-B14F-4D97-AF65-F5344CB8AC3E}">
        <p14:creationId xmlns:p14="http://schemas.microsoft.com/office/powerpoint/2010/main" val="3618653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4DD5C26-B404-4881-91CF-9F99E7183E36}"/>
              </a:ext>
            </a:extLst>
          </p:cNvPr>
          <p:cNvSpPr>
            <a:spLocks noGrp="1"/>
          </p:cNvSpPr>
          <p:nvPr>
            <p:ph type="title"/>
          </p:nvPr>
        </p:nvSpPr>
        <p:spPr/>
        <p:txBody>
          <a:bodyPr/>
          <a:lstStyle/>
          <a:p>
            <a:r>
              <a:rPr lang="tr-TR" dirty="0"/>
              <a:t>AİLE İÇİ İLETİŞİM</a:t>
            </a:r>
          </a:p>
        </p:txBody>
      </p:sp>
      <p:sp>
        <p:nvSpPr>
          <p:cNvPr id="3" name="İçerik Yer Tutucusu 2">
            <a:extLst>
              <a:ext uri="{FF2B5EF4-FFF2-40B4-BE49-F238E27FC236}">
                <a16:creationId xmlns:a16="http://schemas.microsoft.com/office/drawing/2014/main" xmlns="" id="{D2463D3C-0A22-4B3A-AD9E-7EF106626E10}"/>
              </a:ext>
            </a:extLst>
          </p:cNvPr>
          <p:cNvSpPr>
            <a:spLocks noGrp="1"/>
          </p:cNvSpPr>
          <p:nvPr>
            <p:ph idx="1"/>
          </p:nvPr>
        </p:nvSpPr>
        <p:spPr/>
        <p:txBody>
          <a:bodyPr>
            <a:normAutofit/>
          </a:bodyPr>
          <a:lstStyle/>
          <a:p>
            <a:r>
              <a:rPr lang="tr-TR" sz="2400" b="1" dirty="0"/>
              <a:t>ÇOCUĞUN GELİŞİMİNİ EN UYGUN ANNE BABA TUTUMUNUN DEMOKRATİK TUTUM OLDUĞU AÇIKTIR. BUNU SAĞLAMANIN EN İYİ YOLU DA İLETİŞİMDİR.</a:t>
            </a:r>
          </a:p>
        </p:txBody>
      </p:sp>
    </p:spTree>
    <p:extLst>
      <p:ext uri="{BB962C8B-B14F-4D97-AF65-F5344CB8AC3E}">
        <p14:creationId xmlns:p14="http://schemas.microsoft.com/office/powerpoint/2010/main" val="746777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4476A13E-DCBD-4729-83B1-95A25502D927}"/>
              </a:ext>
            </a:extLst>
          </p:cNvPr>
          <p:cNvSpPr>
            <a:spLocks noGrp="1" noChangeArrowheads="1"/>
          </p:cNvSpPr>
          <p:nvPr>
            <p:ph type="title"/>
          </p:nvPr>
        </p:nvSpPr>
        <p:spPr/>
        <p:txBody>
          <a:bodyPr/>
          <a:lstStyle/>
          <a:p>
            <a:r>
              <a:rPr lang="tr-TR" altLang="tr-TR" dirty="0"/>
              <a:t>ÇOCUKLAR NEDEN ŞİKAYETÇİ?</a:t>
            </a:r>
          </a:p>
        </p:txBody>
      </p:sp>
      <p:sp>
        <p:nvSpPr>
          <p:cNvPr id="18435" name="Rectangle 3">
            <a:extLst>
              <a:ext uri="{FF2B5EF4-FFF2-40B4-BE49-F238E27FC236}">
                <a16:creationId xmlns:a16="http://schemas.microsoft.com/office/drawing/2014/main" xmlns="" id="{B2D0F183-0548-485A-A1A7-2B5012B7BB52}"/>
              </a:ext>
            </a:extLst>
          </p:cNvPr>
          <p:cNvSpPr>
            <a:spLocks noGrp="1" noChangeArrowheads="1"/>
          </p:cNvSpPr>
          <p:nvPr>
            <p:ph idx="1"/>
          </p:nvPr>
        </p:nvSpPr>
        <p:spPr>
          <a:xfrm>
            <a:off x="1524000" y="1484314"/>
            <a:ext cx="8255620" cy="4497387"/>
          </a:xfrm>
        </p:spPr>
        <p:txBody>
          <a:bodyPr>
            <a:normAutofit/>
          </a:bodyPr>
          <a:lstStyle/>
          <a:p>
            <a:pPr>
              <a:lnSpc>
                <a:spcPct val="80000"/>
              </a:lnSpc>
              <a:buFont typeface="Wingdings" panose="05000000000000000000" pitchFamily="2" charset="2"/>
              <a:buChar char="Ø"/>
            </a:pPr>
            <a:r>
              <a:rPr lang="tr-TR" altLang="tr-TR" sz="2800" b="1" dirty="0"/>
              <a:t>EMİR </a:t>
            </a:r>
            <a:r>
              <a:rPr lang="tr-TR" altLang="tr-TR" sz="2800" b="1" dirty="0" smtClean="0"/>
              <a:t>ALMAKTAN</a:t>
            </a:r>
            <a:endParaRPr lang="tr-TR" altLang="tr-TR" sz="2800" b="1" dirty="0"/>
          </a:p>
          <a:p>
            <a:pPr>
              <a:lnSpc>
                <a:spcPct val="80000"/>
              </a:lnSpc>
              <a:buFont typeface="Wingdings" panose="05000000000000000000" pitchFamily="2" charset="2"/>
              <a:buChar char="Ø"/>
            </a:pPr>
            <a:r>
              <a:rPr lang="tr-TR" altLang="tr-TR" sz="2800" b="1" dirty="0"/>
              <a:t>DAYAKTAN</a:t>
            </a:r>
          </a:p>
          <a:p>
            <a:pPr>
              <a:lnSpc>
                <a:spcPct val="80000"/>
              </a:lnSpc>
              <a:buFont typeface="Wingdings" panose="05000000000000000000" pitchFamily="2" charset="2"/>
              <a:buChar char="Ø"/>
            </a:pPr>
            <a:r>
              <a:rPr lang="tr-TR" altLang="tr-TR" sz="2800" b="1" dirty="0"/>
              <a:t>KIYASLANMAKTAN</a:t>
            </a:r>
          </a:p>
          <a:p>
            <a:pPr>
              <a:lnSpc>
                <a:spcPct val="80000"/>
              </a:lnSpc>
              <a:buFont typeface="Wingdings" panose="05000000000000000000" pitchFamily="2" charset="2"/>
              <a:buChar char="Ø"/>
            </a:pPr>
            <a:r>
              <a:rPr lang="tr-TR" altLang="tr-TR" sz="2800" b="1" dirty="0"/>
              <a:t>ZORLA İŞ YAPTIRILMASINDAN</a:t>
            </a:r>
          </a:p>
          <a:p>
            <a:pPr>
              <a:lnSpc>
                <a:spcPct val="80000"/>
              </a:lnSpc>
              <a:buFont typeface="Wingdings" panose="05000000000000000000" pitchFamily="2" charset="2"/>
              <a:buChar char="Ø"/>
            </a:pPr>
            <a:r>
              <a:rPr lang="tr-TR" altLang="tr-TR" sz="2800" b="1" dirty="0"/>
              <a:t>ÇOCUĞUN YERİNE KONUŞULMASINDAN</a:t>
            </a:r>
          </a:p>
          <a:p>
            <a:pPr>
              <a:lnSpc>
                <a:spcPct val="80000"/>
              </a:lnSpc>
              <a:buFont typeface="Wingdings" panose="05000000000000000000" pitchFamily="2" charset="2"/>
              <a:buChar char="Ø"/>
            </a:pPr>
            <a:r>
              <a:rPr lang="tr-TR" altLang="tr-TR" sz="2800" b="1" dirty="0"/>
              <a:t>ÇOCUĞUN YANINDA KAVGA EDİLMESİNDEN</a:t>
            </a:r>
          </a:p>
          <a:p>
            <a:pPr>
              <a:lnSpc>
                <a:spcPct val="80000"/>
              </a:lnSpc>
              <a:buFont typeface="Wingdings" panose="05000000000000000000" pitchFamily="2" charset="2"/>
              <a:buChar char="Ø"/>
            </a:pPr>
            <a:r>
              <a:rPr lang="tr-TR" altLang="tr-TR" sz="2800" b="1" dirty="0"/>
              <a:t>KÖTÜ SÖZLER VE HAKARETLERDEN</a:t>
            </a:r>
          </a:p>
          <a:p>
            <a:pPr>
              <a:lnSpc>
                <a:spcPct val="80000"/>
              </a:lnSpc>
              <a:buFont typeface="Wingdings" panose="05000000000000000000" pitchFamily="2" charset="2"/>
              <a:buChar char="Ø"/>
            </a:pPr>
            <a:endParaRPr lang="tr-TR" altLang="tr-TR" sz="2800" b="1" dirty="0"/>
          </a:p>
          <a:p>
            <a:pPr>
              <a:lnSpc>
                <a:spcPct val="80000"/>
              </a:lnSpc>
              <a:buFont typeface="Wingdings" panose="05000000000000000000" pitchFamily="2" charset="2"/>
              <a:buChar char="Ø"/>
            </a:pPr>
            <a:endParaRPr lang="tr-TR" altLang="tr-TR" sz="2800" dirty="0"/>
          </a:p>
        </p:txBody>
      </p:sp>
    </p:spTree>
    <p:extLst>
      <p:ext uri="{BB962C8B-B14F-4D97-AF65-F5344CB8AC3E}">
        <p14:creationId xmlns:p14="http://schemas.microsoft.com/office/powerpoint/2010/main" val="1658048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xmlns="" id="{0FCEC518-EFA7-4699-B808-163DFA9C154D}"/>
              </a:ext>
            </a:extLst>
          </p:cNvPr>
          <p:cNvSpPr>
            <a:spLocks noGrp="1" noChangeArrowheads="1"/>
          </p:cNvSpPr>
          <p:nvPr>
            <p:ph idx="1"/>
          </p:nvPr>
        </p:nvSpPr>
        <p:spPr>
          <a:xfrm>
            <a:off x="1919289" y="1125539"/>
            <a:ext cx="7904935" cy="4497387"/>
          </a:xfrm>
        </p:spPr>
        <p:txBody>
          <a:bodyPr>
            <a:normAutofit/>
          </a:bodyPr>
          <a:lstStyle/>
          <a:p>
            <a:pPr>
              <a:lnSpc>
                <a:spcPct val="90000"/>
              </a:lnSpc>
              <a:buFont typeface="Wingdings" panose="05000000000000000000" pitchFamily="2" charset="2"/>
              <a:buChar char="Ø"/>
            </a:pPr>
            <a:r>
              <a:rPr lang="tr-TR" altLang="tr-TR" sz="2400" b="1" dirty="0"/>
              <a:t>ASIK SURATLARDAN</a:t>
            </a:r>
          </a:p>
          <a:p>
            <a:pPr>
              <a:lnSpc>
                <a:spcPct val="90000"/>
              </a:lnSpc>
              <a:buFont typeface="Wingdings" panose="05000000000000000000" pitchFamily="2" charset="2"/>
              <a:buChar char="Ø"/>
            </a:pPr>
            <a:r>
              <a:rPr lang="tr-TR" altLang="tr-TR" sz="2400" b="1" dirty="0"/>
              <a:t>HAKSIZ YERE SUÇLANMAKTAN</a:t>
            </a:r>
          </a:p>
          <a:p>
            <a:pPr>
              <a:lnSpc>
                <a:spcPct val="90000"/>
              </a:lnSpc>
              <a:buFont typeface="Wingdings" panose="05000000000000000000" pitchFamily="2" charset="2"/>
              <a:buChar char="Ø"/>
            </a:pPr>
            <a:r>
              <a:rPr lang="tr-TR" altLang="tr-TR" sz="2400" b="1" dirty="0"/>
              <a:t>BAŞKALARININ YANINDA KÜÇÜK DÜŞÜRÜLMEKTEN</a:t>
            </a:r>
          </a:p>
          <a:p>
            <a:pPr>
              <a:lnSpc>
                <a:spcPct val="90000"/>
              </a:lnSpc>
              <a:buFont typeface="Wingdings" panose="05000000000000000000" pitchFamily="2" charset="2"/>
              <a:buChar char="Ø"/>
            </a:pPr>
            <a:r>
              <a:rPr lang="tr-TR" altLang="tr-TR" sz="2400" b="1" dirty="0"/>
              <a:t>AŞAĞILANMAKTAN</a:t>
            </a:r>
          </a:p>
          <a:p>
            <a:pPr>
              <a:lnSpc>
                <a:spcPct val="90000"/>
              </a:lnSpc>
              <a:buFont typeface="Wingdings" panose="05000000000000000000" pitchFamily="2" charset="2"/>
              <a:buChar char="Ø"/>
            </a:pPr>
            <a:r>
              <a:rPr lang="tr-TR" altLang="tr-TR" sz="2400" b="1" dirty="0"/>
              <a:t>YEMEK PROBLEMİNDEN</a:t>
            </a:r>
          </a:p>
          <a:p>
            <a:pPr>
              <a:lnSpc>
                <a:spcPct val="90000"/>
              </a:lnSpc>
              <a:buFont typeface="Wingdings" panose="05000000000000000000" pitchFamily="2" charset="2"/>
              <a:buChar char="Ø"/>
            </a:pPr>
            <a:r>
              <a:rPr lang="tr-TR" altLang="tr-TR" sz="2400" b="1" dirty="0"/>
              <a:t>ELEŞTİRİLMEKTEN</a:t>
            </a:r>
          </a:p>
          <a:p>
            <a:pPr>
              <a:lnSpc>
                <a:spcPct val="90000"/>
              </a:lnSpc>
              <a:buFont typeface="Wingdings" panose="05000000000000000000" pitchFamily="2" charset="2"/>
              <a:buChar char="Ø"/>
            </a:pPr>
            <a:r>
              <a:rPr lang="tr-TR" altLang="tr-TR" sz="2400" b="1" dirty="0"/>
              <a:t>TUTARSIZLIKLARDAN</a:t>
            </a:r>
          </a:p>
          <a:p>
            <a:pPr>
              <a:lnSpc>
                <a:spcPct val="90000"/>
              </a:lnSpc>
              <a:buFont typeface="Wingdings" panose="05000000000000000000" pitchFamily="2" charset="2"/>
              <a:buChar char="Ø"/>
            </a:pPr>
            <a:r>
              <a:rPr lang="tr-TR" altLang="tr-TR" sz="2400" b="1" dirty="0"/>
              <a:t>KARDEŞLER ARASI İLŞKİLERDEN</a:t>
            </a:r>
          </a:p>
          <a:p>
            <a:pPr>
              <a:lnSpc>
                <a:spcPct val="90000"/>
              </a:lnSpc>
              <a:buFont typeface="Wingdings" panose="05000000000000000000" pitchFamily="2" charset="2"/>
              <a:buChar char="Ø"/>
            </a:pPr>
            <a:endParaRPr lang="tr-TR" altLang="tr-TR" sz="2400" b="1" dirty="0">
              <a:latin typeface="Monotype Corsiva" panose="03010101010201010101" pitchFamily="66" charset="0"/>
            </a:endParaRPr>
          </a:p>
        </p:txBody>
      </p:sp>
    </p:spTree>
    <p:extLst>
      <p:ext uri="{BB962C8B-B14F-4D97-AF65-F5344CB8AC3E}">
        <p14:creationId xmlns:p14="http://schemas.microsoft.com/office/powerpoint/2010/main" val="2955559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xmlns="" id="{59090E61-04B9-4230-BA55-81DDC1B99DD9}"/>
              </a:ext>
            </a:extLst>
          </p:cNvPr>
          <p:cNvSpPr>
            <a:spLocks noGrp="1" noChangeArrowheads="1"/>
          </p:cNvSpPr>
          <p:nvPr>
            <p:ph type="title"/>
          </p:nvPr>
        </p:nvSpPr>
        <p:spPr/>
        <p:txBody>
          <a:bodyPr/>
          <a:lstStyle/>
          <a:p>
            <a:pPr eaLnBrk="1" hangingPunct="1"/>
            <a:r>
              <a:rPr lang="tr-TR" altLang="tr-TR" sz="2800" dirty="0">
                <a:solidFill>
                  <a:srgbClr val="FF3300"/>
                </a:solidFill>
                <a:latin typeface="Comic Sans MS" panose="030F0702030302020204" pitchFamily="66" charset="0"/>
              </a:rPr>
              <a:t>Anne babaların çocuk eğitiminde izledikleri farklı yaklaşım ve tutumlar bulunmaktadır.</a:t>
            </a:r>
          </a:p>
        </p:txBody>
      </p:sp>
      <p:sp>
        <p:nvSpPr>
          <p:cNvPr id="62467" name="Rectangle 3">
            <a:extLst>
              <a:ext uri="{FF2B5EF4-FFF2-40B4-BE49-F238E27FC236}">
                <a16:creationId xmlns:a16="http://schemas.microsoft.com/office/drawing/2014/main" xmlns="" id="{31BCC74E-BFC5-4733-B51D-4F0169AB1A2F}"/>
              </a:ext>
            </a:extLst>
          </p:cNvPr>
          <p:cNvSpPr>
            <a:spLocks noGrp="1" noChangeArrowheads="1"/>
          </p:cNvSpPr>
          <p:nvPr>
            <p:ph type="body" sz="half" idx="2"/>
          </p:nvPr>
        </p:nvSpPr>
        <p:spPr>
          <a:xfrm>
            <a:off x="2286001" y="2205039"/>
            <a:ext cx="7761248" cy="3470275"/>
          </a:xfrm>
        </p:spPr>
        <p:txBody>
          <a:bodyPr>
            <a:normAutofit/>
          </a:bodyPr>
          <a:lstStyle/>
          <a:p>
            <a:pPr eaLnBrk="1" hangingPunct="1">
              <a:lnSpc>
                <a:spcPct val="80000"/>
              </a:lnSpc>
            </a:pPr>
            <a:r>
              <a:rPr lang="tr-TR" altLang="tr-TR" sz="3200" b="1" dirty="0">
                <a:solidFill>
                  <a:srgbClr val="002060"/>
                </a:solidFill>
                <a:latin typeface="Comic Sans MS" panose="030F0702030302020204" pitchFamily="66" charset="0"/>
              </a:rPr>
              <a:t>Aşırı Koruyucu Tutum</a:t>
            </a:r>
          </a:p>
          <a:p>
            <a:pPr eaLnBrk="1" hangingPunct="1">
              <a:lnSpc>
                <a:spcPct val="80000"/>
              </a:lnSpc>
            </a:pPr>
            <a:endParaRPr lang="en-US" altLang="tr-TR" sz="3200" b="1" u="sng" dirty="0">
              <a:solidFill>
                <a:srgbClr val="002060"/>
              </a:solidFill>
              <a:latin typeface="Comic Sans MS" panose="030F0702030302020204" pitchFamily="66" charset="0"/>
            </a:endParaRPr>
          </a:p>
          <a:p>
            <a:pPr eaLnBrk="1" hangingPunct="1">
              <a:lnSpc>
                <a:spcPct val="80000"/>
              </a:lnSpc>
            </a:pPr>
            <a:r>
              <a:rPr lang="tr-TR" altLang="tr-TR" sz="3200" b="1" dirty="0">
                <a:solidFill>
                  <a:srgbClr val="002060"/>
                </a:solidFill>
                <a:latin typeface="Comic Sans MS" panose="030F0702030302020204" pitchFamily="66" charset="0"/>
              </a:rPr>
              <a:t>Aşırı Baskıcı ve Otoriter Tutum</a:t>
            </a:r>
          </a:p>
          <a:p>
            <a:pPr eaLnBrk="1" hangingPunct="1">
              <a:lnSpc>
                <a:spcPct val="80000"/>
              </a:lnSpc>
            </a:pPr>
            <a:endParaRPr lang="tr-TR" altLang="tr-TR" sz="3200" b="1" dirty="0">
              <a:solidFill>
                <a:srgbClr val="002060"/>
              </a:solidFill>
              <a:latin typeface="Comic Sans MS" panose="030F0702030302020204" pitchFamily="66" charset="0"/>
            </a:endParaRPr>
          </a:p>
          <a:p>
            <a:pPr eaLnBrk="1" hangingPunct="1">
              <a:lnSpc>
                <a:spcPct val="80000"/>
              </a:lnSpc>
            </a:pPr>
            <a:r>
              <a:rPr lang="tr-TR" altLang="tr-TR" sz="3200" b="1" dirty="0">
                <a:solidFill>
                  <a:srgbClr val="002060"/>
                </a:solidFill>
                <a:latin typeface="Comic Sans MS" panose="030F0702030302020204" pitchFamily="66" charset="0"/>
              </a:rPr>
              <a:t>Dengesiz Ve Kararsız Tutum</a:t>
            </a:r>
          </a:p>
          <a:p>
            <a:pPr eaLnBrk="1" hangingPunct="1">
              <a:lnSpc>
                <a:spcPct val="80000"/>
              </a:lnSpc>
            </a:pPr>
            <a:endParaRPr lang="tr-TR" altLang="tr-TR" sz="3200" b="1" dirty="0">
              <a:latin typeface="Comic Sans MS" panose="030F0702030302020204" pitchFamily="66" charset="0"/>
            </a:endParaRPr>
          </a:p>
          <a:p>
            <a:pPr eaLnBrk="1" hangingPunct="1">
              <a:lnSpc>
                <a:spcPct val="80000"/>
              </a:lnSpc>
            </a:pPr>
            <a:endParaRPr lang="tr-TR" altLang="tr-TR" sz="3200" b="1" dirty="0">
              <a:latin typeface="Comic Sans MS" panose="030F0702030302020204" pitchFamily="66" charset="0"/>
            </a:endParaRPr>
          </a:p>
          <a:p>
            <a:pPr eaLnBrk="1" hangingPunct="1">
              <a:lnSpc>
                <a:spcPct val="80000"/>
              </a:lnSpc>
            </a:pPr>
            <a:endParaRPr lang="tr-TR" altLang="tr-TR" sz="3200" b="1" dirty="0">
              <a:latin typeface="Comic Sans MS" panose="030F0702030302020204" pitchFamily="66" charset="0"/>
            </a:endParaRPr>
          </a:p>
        </p:txBody>
      </p:sp>
    </p:spTree>
    <p:extLst>
      <p:ext uri="{BB962C8B-B14F-4D97-AF65-F5344CB8AC3E}">
        <p14:creationId xmlns:p14="http://schemas.microsoft.com/office/powerpoint/2010/main" val="129053415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checkerboard(across)">
                                      <p:cBhvr>
                                        <p:cTn id="7" dur="1000"/>
                                        <p:tgtEl>
                                          <p:spTgt spid="62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checkerboard(across)">
                                      <p:cBhvr>
                                        <p:cTn id="12" dur="1000"/>
                                        <p:tgtEl>
                                          <p:spTgt spid="624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checkerboard(across)">
                                      <p:cBhvr>
                                        <p:cTn id="17" dur="1000"/>
                                        <p:tgtEl>
                                          <p:spTgt spid="624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2467">
                                            <p:txEl>
                                              <p:pRg st="4" end="4"/>
                                            </p:txEl>
                                          </p:spTgt>
                                        </p:tgtEl>
                                        <p:attrNameLst>
                                          <p:attrName>style.visibility</p:attrName>
                                        </p:attrNameLst>
                                      </p:cBhvr>
                                      <p:to>
                                        <p:strVal val="visible"/>
                                      </p:to>
                                    </p:set>
                                    <p:animEffect transition="in" filter="checkerboard(across)">
                                      <p:cBhvr>
                                        <p:cTn id="22" dur="1000"/>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xmlns="" id="{C533192D-E754-4091-AF7F-2BF8643B2714}"/>
              </a:ext>
            </a:extLst>
          </p:cNvPr>
          <p:cNvSpPr>
            <a:spLocks noGrp="1" noChangeArrowheads="1"/>
          </p:cNvSpPr>
          <p:nvPr>
            <p:ph idx="1"/>
          </p:nvPr>
        </p:nvSpPr>
        <p:spPr/>
        <p:txBody>
          <a:bodyPr>
            <a:normAutofit/>
          </a:bodyPr>
          <a:lstStyle/>
          <a:p>
            <a:pPr>
              <a:buFont typeface="Wingdings" panose="05000000000000000000" pitchFamily="2" charset="2"/>
              <a:buChar char="Ø"/>
            </a:pPr>
            <a:r>
              <a:rPr lang="tr-TR" altLang="tr-TR" sz="2800" b="1" dirty="0"/>
              <a:t>OYUN ZAMANI TANINMAMASINDAN</a:t>
            </a:r>
          </a:p>
          <a:p>
            <a:pPr>
              <a:buFont typeface="Wingdings" panose="05000000000000000000" pitchFamily="2" charset="2"/>
              <a:buChar char="Ø"/>
            </a:pPr>
            <a:r>
              <a:rPr lang="tr-TR" altLang="tr-TR" sz="2800" b="1" dirty="0"/>
              <a:t>ANLAŞILMAMAKTAN</a:t>
            </a:r>
          </a:p>
          <a:p>
            <a:pPr>
              <a:buFont typeface="Wingdings" panose="05000000000000000000" pitchFamily="2" charset="2"/>
              <a:buChar char="Ø"/>
            </a:pPr>
            <a:r>
              <a:rPr lang="tr-TR" altLang="tr-TR" sz="2800" b="1" dirty="0"/>
              <a:t>ANNE BABANIN HATA YAPTIĞINDA ÖZÜR DİLEMEMESİNDEN</a:t>
            </a:r>
          </a:p>
          <a:p>
            <a:pPr>
              <a:buFont typeface="Wingdings" panose="05000000000000000000" pitchFamily="2" charset="2"/>
              <a:buChar char="Ø"/>
            </a:pPr>
            <a:r>
              <a:rPr lang="tr-TR" altLang="tr-TR" sz="2800" b="1" dirty="0"/>
              <a:t>İLGİSİZLİKTEN</a:t>
            </a:r>
          </a:p>
        </p:txBody>
      </p:sp>
    </p:spTree>
    <p:extLst>
      <p:ext uri="{BB962C8B-B14F-4D97-AF65-F5344CB8AC3E}">
        <p14:creationId xmlns:p14="http://schemas.microsoft.com/office/powerpoint/2010/main" val="1170007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FA9EF1D-4872-41B0-8455-92E89D9703C5}"/>
              </a:ext>
            </a:extLst>
          </p:cNvPr>
          <p:cNvSpPr>
            <a:spLocks noGrp="1"/>
          </p:cNvSpPr>
          <p:nvPr>
            <p:ph type="title"/>
          </p:nvPr>
        </p:nvSpPr>
        <p:spPr/>
        <p:txBody>
          <a:bodyPr/>
          <a:lstStyle/>
          <a:p>
            <a:r>
              <a:rPr lang="tr-TR" dirty="0"/>
              <a:t>ÇOCUĞUNUZLA İLETİŞİM SIRASINDA</a:t>
            </a:r>
          </a:p>
        </p:txBody>
      </p:sp>
      <p:sp>
        <p:nvSpPr>
          <p:cNvPr id="3" name="İçerik Yer Tutucusu 2">
            <a:extLst>
              <a:ext uri="{FF2B5EF4-FFF2-40B4-BE49-F238E27FC236}">
                <a16:creationId xmlns:a16="http://schemas.microsoft.com/office/drawing/2014/main" xmlns="" id="{07A4CC12-92F9-4729-B1A7-5C9480F21FEB}"/>
              </a:ext>
            </a:extLst>
          </p:cNvPr>
          <p:cNvSpPr>
            <a:spLocks noGrp="1"/>
          </p:cNvSpPr>
          <p:nvPr>
            <p:ph idx="1"/>
          </p:nvPr>
        </p:nvSpPr>
        <p:spPr/>
        <p:txBody>
          <a:bodyPr>
            <a:normAutofit/>
          </a:bodyPr>
          <a:lstStyle/>
          <a:p>
            <a:pPr marL="514350" indent="-514350">
              <a:buFont typeface="+mj-lt"/>
              <a:buAutoNum type="arabicPeriod"/>
            </a:pPr>
            <a:r>
              <a:rPr lang="tr-TR" altLang="tr-TR" sz="2400" b="1" dirty="0"/>
              <a:t>YARGILAMAYIN</a:t>
            </a:r>
          </a:p>
          <a:p>
            <a:pPr marL="514350" indent="-514350">
              <a:buFont typeface="+mj-lt"/>
              <a:buAutoNum type="arabicPeriod"/>
            </a:pPr>
            <a:r>
              <a:rPr lang="tr-TR" altLang="tr-TR" sz="2400" b="1" dirty="0"/>
              <a:t>EMİR VERMEYİN</a:t>
            </a:r>
          </a:p>
          <a:p>
            <a:pPr marL="514350" indent="-514350">
              <a:buFont typeface="+mj-lt"/>
              <a:buAutoNum type="arabicPeriod"/>
            </a:pPr>
            <a:r>
              <a:rPr lang="tr-TR" altLang="tr-TR" sz="2400" b="1" dirty="0"/>
              <a:t>AÇIK OLUN</a:t>
            </a:r>
          </a:p>
          <a:p>
            <a:pPr marL="514350" indent="-514350">
              <a:buFont typeface="+mj-lt"/>
              <a:buAutoNum type="arabicPeriod"/>
            </a:pPr>
            <a:r>
              <a:rPr lang="tr-TR" altLang="tr-TR" sz="2400" b="1" dirty="0"/>
              <a:t>ÖRNEK OLUN</a:t>
            </a:r>
          </a:p>
          <a:p>
            <a:pPr marL="514350" indent="-514350">
              <a:buFont typeface="+mj-lt"/>
              <a:buAutoNum type="arabicPeriod"/>
            </a:pPr>
            <a:r>
              <a:rPr lang="tr-TR" altLang="tr-TR" sz="2400" b="1" dirty="0"/>
              <a:t>SORGULAMAYIN</a:t>
            </a:r>
          </a:p>
          <a:p>
            <a:pPr marL="514350" indent="-514350">
              <a:buFont typeface="+mj-lt"/>
              <a:buAutoNum type="arabicPeriod"/>
            </a:pPr>
            <a:r>
              <a:rPr lang="tr-TR" altLang="tr-TR" sz="2400" b="1" dirty="0"/>
              <a:t> KENDİNİZİ ÇOCUĞUNUZUN YERİNE KOYARAK ONUN DUYGULARINI KABUL EDİN.</a:t>
            </a:r>
            <a:endParaRPr lang="tr-TR" sz="2400" dirty="0"/>
          </a:p>
        </p:txBody>
      </p:sp>
    </p:spTree>
    <p:extLst>
      <p:ext uri="{BB962C8B-B14F-4D97-AF65-F5344CB8AC3E}">
        <p14:creationId xmlns:p14="http://schemas.microsoft.com/office/powerpoint/2010/main" val="2635864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D8EE66D2-9F05-44C3-BD9F-C57ACD2B8A96}"/>
              </a:ext>
            </a:extLst>
          </p:cNvPr>
          <p:cNvSpPr>
            <a:spLocks noGrp="1" noChangeArrowheads="1"/>
          </p:cNvSpPr>
          <p:nvPr>
            <p:ph type="title" idx="4294967295"/>
          </p:nvPr>
        </p:nvSpPr>
        <p:spPr>
          <a:xfrm>
            <a:off x="1572322" y="365125"/>
            <a:ext cx="8943278" cy="1325563"/>
          </a:xfrm>
        </p:spPr>
        <p:txBody>
          <a:bodyPr/>
          <a:lstStyle/>
          <a:p>
            <a:r>
              <a:rPr lang="en-US" altLang="tr-TR" sz="3600" dirty="0">
                <a:latin typeface="Arial Black" panose="020B0A04020102020204" pitchFamily="34" charset="0"/>
              </a:rPr>
              <a:t>SÖZ VE DAVRANIŞLARIMIZDA MESAJLAR SAKLIDIR.</a:t>
            </a:r>
            <a:endParaRPr lang="en-US" altLang="tr-TR" dirty="0"/>
          </a:p>
        </p:txBody>
      </p:sp>
      <p:sp>
        <p:nvSpPr>
          <p:cNvPr id="7171" name="Text Box 3">
            <a:extLst>
              <a:ext uri="{FF2B5EF4-FFF2-40B4-BE49-F238E27FC236}">
                <a16:creationId xmlns:a16="http://schemas.microsoft.com/office/drawing/2014/main" xmlns="" id="{8C0D24D4-B2F8-4C9C-8921-910CCF57A82C}"/>
              </a:ext>
            </a:extLst>
          </p:cNvPr>
          <p:cNvSpPr txBox="1">
            <a:spLocks noChangeArrowheads="1"/>
          </p:cNvSpPr>
          <p:nvPr/>
        </p:nvSpPr>
        <p:spPr bwMode="auto">
          <a:xfrm>
            <a:off x="2879726" y="1787526"/>
            <a:ext cx="5581977"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tr-TR" sz="5400" b="1" dirty="0">
                <a:latin typeface="Courier New" panose="02070309020205020404" pitchFamily="49" charset="0"/>
              </a:rPr>
              <a:t>1- </a:t>
            </a:r>
            <a:r>
              <a:rPr lang="en-US" altLang="tr-TR" sz="5400" b="1" dirty="0">
                <a:solidFill>
                  <a:srgbClr val="C00000"/>
                </a:solidFill>
                <a:latin typeface="Courier New" panose="02070309020205020404" pitchFamily="49" charset="0"/>
              </a:rPr>
              <a:t>KABUL</a:t>
            </a:r>
          </a:p>
          <a:p>
            <a:endParaRPr lang="en-US" altLang="tr-TR" sz="5400" b="1" dirty="0">
              <a:latin typeface="Courier New" panose="02070309020205020404" pitchFamily="49" charset="0"/>
            </a:endParaRPr>
          </a:p>
          <a:p>
            <a:r>
              <a:rPr lang="en-US" altLang="tr-TR" sz="5400" b="1" dirty="0">
                <a:latin typeface="Courier New" panose="02070309020205020404" pitchFamily="49" charset="0"/>
              </a:rPr>
              <a:t>2- </a:t>
            </a:r>
            <a:r>
              <a:rPr lang="en-US" altLang="tr-TR" sz="5400" b="1" dirty="0">
                <a:solidFill>
                  <a:srgbClr val="C00000"/>
                </a:solidFill>
                <a:latin typeface="Courier New" panose="02070309020205020404" pitchFamily="49" charset="0"/>
              </a:rPr>
              <a:t>REDDETME</a:t>
            </a:r>
          </a:p>
          <a:p>
            <a:endParaRPr lang="en-US" altLang="tr-TR" sz="5400" b="1" dirty="0">
              <a:latin typeface="Courier New" panose="02070309020205020404" pitchFamily="49" charset="0"/>
            </a:endParaRPr>
          </a:p>
          <a:p>
            <a:r>
              <a:rPr lang="en-US" altLang="tr-TR" sz="5400" b="1" dirty="0">
                <a:latin typeface="Courier New" panose="02070309020205020404" pitchFamily="49" charset="0"/>
              </a:rPr>
              <a:t>3- </a:t>
            </a:r>
            <a:r>
              <a:rPr lang="en-US" altLang="tr-TR" sz="5400" b="1" dirty="0">
                <a:solidFill>
                  <a:srgbClr val="C00000"/>
                </a:solidFill>
                <a:latin typeface="Courier New" panose="02070309020205020404" pitchFamily="49" charset="0"/>
              </a:rPr>
              <a:t>UMURSAMAMA</a:t>
            </a:r>
          </a:p>
        </p:txBody>
      </p:sp>
    </p:spTree>
    <p:extLst>
      <p:ext uri="{BB962C8B-B14F-4D97-AF65-F5344CB8AC3E}">
        <p14:creationId xmlns:p14="http://schemas.microsoft.com/office/powerpoint/2010/main" val="693805741"/>
      </p:ext>
    </p:extLst>
  </p:cSld>
  <p:clrMapOvr>
    <a:masterClrMapping/>
  </p:clrMapOvr>
  <p:transition>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3D063D8B-A539-4B06-9283-5F9DD930954F}"/>
              </a:ext>
            </a:extLst>
          </p:cNvPr>
          <p:cNvSpPr>
            <a:spLocks noGrp="1" noChangeArrowheads="1"/>
          </p:cNvSpPr>
          <p:nvPr>
            <p:ph type="title" idx="4294967295"/>
          </p:nvPr>
        </p:nvSpPr>
        <p:spPr>
          <a:xfrm>
            <a:off x="0" y="365125"/>
            <a:ext cx="10515600" cy="1325563"/>
          </a:xfrm>
        </p:spPr>
        <p:txBody>
          <a:bodyPr/>
          <a:lstStyle/>
          <a:p>
            <a:r>
              <a:rPr lang="en-US" altLang="tr-TR" sz="5400" b="1">
                <a:solidFill>
                  <a:srgbClr val="FF0066"/>
                </a:solidFill>
                <a:latin typeface="Courier New" panose="02070309020205020404" pitchFamily="49" charset="0"/>
              </a:rPr>
              <a:t>    KABUL</a:t>
            </a:r>
            <a:endParaRPr lang="en-US" altLang="tr-TR"/>
          </a:p>
        </p:txBody>
      </p:sp>
      <p:sp>
        <p:nvSpPr>
          <p:cNvPr id="8195" name="Text Box 3">
            <a:extLst>
              <a:ext uri="{FF2B5EF4-FFF2-40B4-BE49-F238E27FC236}">
                <a16:creationId xmlns:a16="http://schemas.microsoft.com/office/drawing/2014/main" xmlns="" id="{83BAB6BA-AD57-4A6F-8B39-1D32B7A473F5}"/>
              </a:ext>
            </a:extLst>
          </p:cNvPr>
          <p:cNvSpPr txBox="1">
            <a:spLocks noChangeArrowheads="1"/>
          </p:cNvSpPr>
          <p:nvPr/>
        </p:nvSpPr>
        <p:spPr bwMode="auto">
          <a:xfrm>
            <a:off x="1605776" y="1346200"/>
            <a:ext cx="8062331"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tr-TR" sz="2800" b="1" dirty="0">
                <a:solidFill>
                  <a:srgbClr val="0400AC"/>
                </a:solidFill>
                <a:latin typeface="Courier New" panose="02070309020205020404" pitchFamily="49" charset="0"/>
              </a:rPr>
              <a:t>SİZDEN ŞU BEŞ MESAJI ALIRLAR.</a:t>
            </a:r>
          </a:p>
          <a:p>
            <a:r>
              <a:rPr lang="en-US" altLang="tr-TR" sz="2800" b="1" dirty="0">
                <a:latin typeface="Arial" panose="020B0604020202020204" pitchFamily="34" charset="0"/>
              </a:rPr>
              <a:t>1- </a:t>
            </a:r>
            <a:r>
              <a:rPr lang="en-US" altLang="tr-TR" sz="2800" b="1" dirty="0">
                <a:solidFill>
                  <a:srgbClr val="FF0066"/>
                </a:solidFill>
                <a:latin typeface="Arial" panose="020B0604020202020204" pitchFamily="34" charset="0"/>
              </a:rPr>
              <a:t>BEN VARIM</a:t>
            </a:r>
            <a:endParaRPr lang="en-US" altLang="tr-TR" sz="2800" b="1" dirty="0">
              <a:solidFill>
                <a:schemeClr val="bg2"/>
              </a:solidFill>
              <a:latin typeface="Arial" panose="020B0604020202020204" pitchFamily="34" charset="0"/>
            </a:endParaRPr>
          </a:p>
          <a:p>
            <a:r>
              <a:rPr lang="en-US" altLang="tr-TR" sz="2800" b="1" dirty="0">
                <a:latin typeface="Arial" panose="020B0604020202020204" pitchFamily="34" charset="0"/>
              </a:rPr>
              <a:t>2- </a:t>
            </a:r>
            <a:r>
              <a:rPr lang="en-US" altLang="tr-TR" sz="2800" b="1" dirty="0">
                <a:solidFill>
                  <a:srgbClr val="FF0066"/>
                </a:solidFill>
                <a:latin typeface="Arial" panose="020B0604020202020204" pitchFamily="34" charset="0"/>
              </a:rPr>
              <a:t>BEN DOĞALIM</a:t>
            </a:r>
            <a:endParaRPr lang="en-US" altLang="tr-TR" sz="2800" b="1" dirty="0">
              <a:solidFill>
                <a:schemeClr val="bg2"/>
              </a:solidFill>
              <a:latin typeface="Arial" panose="020B0604020202020204" pitchFamily="34" charset="0"/>
            </a:endParaRPr>
          </a:p>
          <a:p>
            <a:r>
              <a:rPr lang="en-US" altLang="tr-TR" sz="2800" b="1" dirty="0">
                <a:latin typeface="Arial" panose="020B0604020202020204" pitchFamily="34" charset="0"/>
              </a:rPr>
              <a:t>3-</a:t>
            </a:r>
            <a:r>
              <a:rPr lang="en-US" altLang="tr-TR" sz="2800" b="1" dirty="0">
                <a:solidFill>
                  <a:schemeClr val="bg2"/>
                </a:solidFill>
                <a:latin typeface="Arial" panose="020B0604020202020204" pitchFamily="34" charset="0"/>
              </a:rPr>
              <a:t> </a:t>
            </a:r>
            <a:r>
              <a:rPr lang="en-US" altLang="tr-TR" sz="2800" b="1" dirty="0">
                <a:solidFill>
                  <a:srgbClr val="FF0066"/>
                </a:solidFill>
                <a:latin typeface="Arial" panose="020B0604020202020204" pitchFamily="34" charset="0"/>
              </a:rPr>
              <a:t>SEVİLİYORUM</a:t>
            </a:r>
            <a:endParaRPr lang="en-US" altLang="tr-TR" sz="2800" b="1" dirty="0">
              <a:latin typeface="Arial" panose="020B0604020202020204" pitchFamily="34" charset="0"/>
            </a:endParaRPr>
          </a:p>
          <a:p>
            <a:r>
              <a:rPr lang="en-US" altLang="tr-TR" sz="2800" b="1" dirty="0">
                <a:latin typeface="Arial" panose="020B0604020202020204" pitchFamily="34" charset="0"/>
              </a:rPr>
              <a:t>4- </a:t>
            </a:r>
            <a:r>
              <a:rPr lang="en-US" altLang="tr-TR" sz="2800" b="1" dirty="0">
                <a:solidFill>
                  <a:srgbClr val="FF0066"/>
                </a:solidFill>
                <a:latin typeface="Arial" panose="020B0604020202020204" pitchFamily="34" charset="0"/>
              </a:rPr>
              <a:t>DEĞERLİĞİM</a:t>
            </a:r>
            <a:endParaRPr lang="en-US" altLang="tr-TR" sz="2800" b="1" dirty="0">
              <a:solidFill>
                <a:schemeClr val="bg2"/>
              </a:solidFill>
              <a:latin typeface="Arial" panose="020B0604020202020204" pitchFamily="34" charset="0"/>
            </a:endParaRPr>
          </a:p>
          <a:p>
            <a:r>
              <a:rPr lang="en-US" altLang="tr-TR" sz="2800" b="1" dirty="0">
                <a:latin typeface="Arial" panose="020B0604020202020204" pitchFamily="34" charset="0"/>
              </a:rPr>
              <a:t>5- </a:t>
            </a:r>
            <a:r>
              <a:rPr lang="en-US" altLang="tr-TR" sz="2800" b="1" dirty="0">
                <a:solidFill>
                  <a:srgbClr val="FF0066"/>
                </a:solidFill>
                <a:latin typeface="Arial" panose="020B0604020202020204" pitchFamily="34" charset="0"/>
              </a:rPr>
              <a:t>GÜVENEBİLİRİM</a:t>
            </a:r>
            <a:endParaRPr lang="en-US" altLang="tr-TR" sz="2800" b="1" dirty="0">
              <a:solidFill>
                <a:schemeClr val="bg2"/>
              </a:solidFill>
              <a:latin typeface="Arial" panose="020B0604020202020204" pitchFamily="34" charset="0"/>
            </a:endParaRPr>
          </a:p>
          <a:p>
            <a:endParaRPr lang="en-US" altLang="tr-TR" sz="2800" dirty="0">
              <a:solidFill>
                <a:schemeClr val="bg2"/>
              </a:solidFill>
            </a:endParaRPr>
          </a:p>
          <a:p>
            <a:r>
              <a:rPr lang="en-US" altLang="tr-TR" sz="2800" b="1" dirty="0">
                <a:latin typeface="Arial" panose="020B0604020202020204" pitchFamily="34" charset="0"/>
              </a:rPr>
              <a:t>KENDİ OLMA HAKKI VARDIR</a:t>
            </a:r>
          </a:p>
          <a:p>
            <a:r>
              <a:rPr lang="en-US" altLang="tr-TR" sz="2800" b="1" dirty="0">
                <a:latin typeface="Arial" panose="020B0604020202020204" pitchFamily="34" charset="0"/>
              </a:rPr>
              <a:t>KOŞULSUZ SEVGİ GÖSTERİLMEKTEDİR</a:t>
            </a:r>
          </a:p>
          <a:p>
            <a:r>
              <a:rPr lang="en-US" altLang="tr-TR" sz="2800" b="1" dirty="0">
                <a:latin typeface="Arial" panose="020B0604020202020204" pitchFamily="34" charset="0"/>
              </a:rPr>
              <a:t>KIYASLAMA YAPILMAZ</a:t>
            </a:r>
          </a:p>
          <a:p>
            <a:endParaRPr lang="en-US" altLang="tr-TR" sz="2800" b="1" dirty="0">
              <a:latin typeface="Arial" panose="020B0604020202020204" pitchFamily="34" charset="0"/>
            </a:endParaRPr>
          </a:p>
          <a:p>
            <a:endParaRPr lang="en-US" altLang="tr-TR" sz="2800" dirty="0"/>
          </a:p>
        </p:txBody>
      </p:sp>
    </p:spTree>
    <p:extLst>
      <p:ext uri="{BB962C8B-B14F-4D97-AF65-F5344CB8AC3E}">
        <p14:creationId xmlns:p14="http://schemas.microsoft.com/office/powerpoint/2010/main" val="3210399001"/>
      </p:ext>
    </p:extLst>
  </p:cSld>
  <p:clrMapOvr>
    <a:masterClrMapping/>
  </p:clrMapOvr>
  <p:transition>
    <p:cover dir="l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65EF505D-EF4A-4532-8F85-06665EB1504A}"/>
              </a:ext>
            </a:extLst>
          </p:cNvPr>
          <p:cNvSpPr>
            <a:spLocks noGrp="1" noChangeArrowheads="1"/>
          </p:cNvSpPr>
          <p:nvPr>
            <p:ph type="title" idx="4294967295"/>
          </p:nvPr>
        </p:nvSpPr>
        <p:spPr>
          <a:xfrm>
            <a:off x="1728438" y="365125"/>
            <a:ext cx="8787161" cy="1325563"/>
          </a:xfrm>
        </p:spPr>
        <p:txBody>
          <a:bodyPr>
            <a:normAutofit fontScale="90000"/>
          </a:bodyPr>
          <a:lstStyle/>
          <a:p>
            <a:r>
              <a:rPr lang="en-US" altLang="tr-TR" sz="8800" b="1" dirty="0">
                <a:solidFill>
                  <a:srgbClr val="FF0066"/>
                </a:solidFill>
                <a:latin typeface="Courier New" panose="02070309020205020404" pitchFamily="49" charset="0"/>
              </a:rPr>
              <a:t>REDDETME</a:t>
            </a:r>
            <a:endParaRPr lang="en-US" altLang="tr-TR" dirty="0"/>
          </a:p>
        </p:txBody>
      </p:sp>
      <p:sp>
        <p:nvSpPr>
          <p:cNvPr id="9219" name="Text Box 3">
            <a:extLst>
              <a:ext uri="{FF2B5EF4-FFF2-40B4-BE49-F238E27FC236}">
                <a16:creationId xmlns:a16="http://schemas.microsoft.com/office/drawing/2014/main" xmlns="" id="{E9296C54-2A0B-45E1-BDCC-4F6597677505}"/>
              </a:ext>
            </a:extLst>
          </p:cNvPr>
          <p:cNvSpPr txBox="1">
            <a:spLocks noChangeArrowheads="1"/>
          </p:cNvSpPr>
          <p:nvPr/>
        </p:nvSpPr>
        <p:spPr bwMode="auto">
          <a:xfrm>
            <a:off x="1572322" y="2097088"/>
            <a:ext cx="711447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tr-TR" sz="2400" b="1" dirty="0">
                <a:solidFill>
                  <a:srgbClr val="0400AC"/>
                </a:solidFill>
                <a:latin typeface="Arial" panose="020B0604020202020204" pitchFamily="34" charset="0"/>
              </a:rPr>
              <a:t>SİZDEN ŞU BEŞ MESAJI ALIRLAR</a:t>
            </a:r>
          </a:p>
          <a:p>
            <a:r>
              <a:rPr lang="en-US" altLang="tr-TR" sz="2400" b="1" dirty="0">
                <a:latin typeface="Arial" panose="020B0604020202020204" pitchFamily="34" charset="0"/>
              </a:rPr>
              <a:t>1- </a:t>
            </a:r>
            <a:r>
              <a:rPr lang="en-US" altLang="tr-TR" sz="2400" b="1" dirty="0">
                <a:solidFill>
                  <a:srgbClr val="FF0066"/>
                </a:solidFill>
                <a:latin typeface="Arial" panose="020B0604020202020204" pitchFamily="34" charset="0"/>
              </a:rPr>
              <a:t>BEN YOKUM </a:t>
            </a:r>
          </a:p>
          <a:p>
            <a:r>
              <a:rPr lang="en-US" altLang="tr-TR" sz="2400" b="1" dirty="0">
                <a:latin typeface="Arial" panose="020B0604020202020204" pitchFamily="34" charset="0"/>
              </a:rPr>
              <a:t>2- </a:t>
            </a:r>
            <a:r>
              <a:rPr lang="en-US" altLang="tr-TR" sz="2400" b="1" dirty="0">
                <a:solidFill>
                  <a:srgbClr val="FF0066"/>
                </a:solidFill>
                <a:latin typeface="Arial" panose="020B0604020202020204" pitchFamily="34" charset="0"/>
              </a:rPr>
              <a:t>BEN DOĞAL DEĞİLİM</a:t>
            </a:r>
          </a:p>
          <a:p>
            <a:r>
              <a:rPr lang="en-US" altLang="tr-TR" sz="2400" b="1" dirty="0">
                <a:latin typeface="Arial" panose="020B0604020202020204" pitchFamily="34" charset="0"/>
              </a:rPr>
              <a:t>3- </a:t>
            </a:r>
            <a:r>
              <a:rPr lang="en-US" altLang="tr-TR" sz="2400" b="1" dirty="0">
                <a:solidFill>
                  <a:srgbClr val="FF0066"/>
                </a:solidFill>
                <a:latin typeface="Arial" panose="020B0604020202020204" pitchFamily="34" charset="0"/>
              </a:rPr>
              <a:t>SEVİLMİYORUM</a:t>
            </a:r>
          </a:p>
          <a:p>
            <a:r>
              <a:rPr lang="en-US" altLang="tr-TR" sz="2400" b="1" dirty="0">
                <a:latin typeface="Arial" panose="020B0604020202020204" pitchFamily="34" charset="0"/>
              </a:rPr>
              <a:t>4- </a:t>
            </a:r>
            <a:r>
              <a:rPr lang="en-US" altLang="tr-TR" sz="2400" b="1" dirty="0">
                <a:solidFill>
                  <a:srgbClr val="FF0066"/>
                </a:solidFill>
                <a:latin typeface="Arial" panose="020B0604020202020204" pitchFamily="34" charset="0"/>
              </a:rPr>
              <a:t>DEĞERLİ DEĞİLİM</a:t>
            </a:r>
            <a:endParaRPr lang="en-US" altLang="tr-TR" sz="2400" b="1" dirty="0">
              <a:latin typeface="Arial" panose="020B0604020202020204" pitchFamily="34" charset="0"/>
            </a:endParaRPr>
          </a:p>
          <a:p>
            <a:r>
              <a:rPr lang="en-US" altLang="tr-TR" sz="2400" b="1" dirty="0">
                <a:latin typeface="Arial" panose="020B0604020202020204" pitchFamily="34" charset="0"/>
              </a:rPr>
              <a:t>5- </a:t>
            </a:r>
            <a:r>
              <a:rPr lang="en-US" altLang="tr-TR" sz="2400" b="1" dirty="0">
                <a:solidFill>
                  <a:srgbClr val="FF0066"/>
                </a:solidFill>
                <a:latin typeface="Arial" panose="020B0604020202020204" pitchFamily="34" charset="0"/>
              </a:rPr>
              <a:t>GÜVENEMEM</a:t>
            </a:r>
          </a:p>
          <a:p>
            <a:endParaRPr lang="en-US" altLang="tr-TR" sz="2400" b="1" dirty="0">
              <a:solidFill>
                <a:schemeClr val="bg2"/>
              </a:solidFill>
              <a:latin typeface="Arial" panose="020B0604020202020204" pitchFamily="34" charset="0"/>
            </a:endParaRPr>
          </a:p>
          <a:p>
            <a:r>
              <a:rPr lang="en-US" altLang="tr-TR" sz="2400" b="1" dirty="0">
                <a:latin typeface="Arial" panose="020B0604020202020204" pitchFamily="34" charset="0"/>
              </a:rPr>
              <a:t>*KENDİ OLMA HAKKI YOKTUR</a:t>
            </a:r>
          </a:p>
          <a:p>
            <a:r>
              <a:rPr lang="en-US" altLang="tr-TR" sz="2400" b="1" dirty="0">
                <a:latin typeface="Arial" panose="020B0604020202020204" pitchFamily="34" charset="0"/>
              </a:rPr>
              <a:t>*KOŞULLU SEVGİ GÖSTERİLMEKTEDİR</a:t>
            </a:r>
          </a:p>
          <a:p>
            <a:r>
              <a:rPr lang="en-US" altLang="tr-TR" sz="2400" b="1" dirty="0">
                <a:latin typeface="Arial" panose="020B0604020202020204" pitchFamily="34" charset="0"/>
              </a:rPr>
              <a:t>*KIYASLAMA YAPILIR</a:t>
            </a:r>
          </a:p>
          <a:p>
            <a:r>
              <a:rPr lang="en-US" altLang="tr-TR" sz="2400" b="1" dirty="0">
                <a:latin typeface="Arial" panose="020B0604020202020204" pitchFamily="34" charset="0"/>
              </a:rPr>
              <a:t>*CİNAYETLER, KAVGALAR, </a:t>
            </a:r>
          </a:p>
          <a:p>
            <a:r>
              <a:rPr lang="en-US" altLang="tr-TR" sz="2400" b="1" dirty="0">
                <a:latin typeface="Arial" panose="020B0604020202020204" pitchFamily="34" charset="0"/>
              </a:rPr>
              <a:t>SÜRTÜŞMELER OLUR.</a:t>
            </a:r>
            <a:endParaRPr lang="en-US" altLang="tr-TR" sz="2400" b="1" dirty="0">
              <a:solidFill>
                <a:schemeClr val="bg2"/>
              </a:solidFill>
              <a:latin typeface="Arial" panose="020B0604020202020204" pitchFamily="34" charset="0"/>
            </a:endParaRPr>
          </a:p>
        </p:txBody>
      </p:sp>
    </p:spTree>
    <p:extLst>
      <p:ext uri="{BB962C8B-B14F-4D97-AF65-F5344CB8AC3E}">
        <p14:creationId xmlns:p14="http://schemas.microsoft.com/office/powerpoint/2010/main" val="2264176623"/>
      </p:ext>
    </p:extLst>
  </p:cSld>
  <p:clrMapOvr>
    <a:masterClrMapping/>
  </p:clrMapOvr>
  <p:transition>
    <p:cover dir="l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FD382465-8DA7-4946-9313-6BF7CB99038F}"/>
              </a:ext>
            </a:extLst>
          </p:cNvPr>
          <p:cNvSpPr>
            <a:spLocks noGrp="1" noChangeArrowheads="1"/>
          </p:cNvSpPr>
          <p:nvPr>
            <p:ph type="title" idx="4294967295"/>
          </p:nvPr>
        </p:nvSpPr>
        <p:spPr>
          <a:xfrm>
            <a:off x="0" y="365125"/>
            <a:ext cx="10515600" cy="1325563"/>
          </a:xfrm>
        </p:spPr>
        <p:txBody>
          <a:bodyPr/>
          <a:lstStyle/>
          <a:p>
            <a:r>
              <a:rPr lang="en-US" altLang="tr-TR" sz="5400" b="1">
                <a:solidFill>
                  <a:srgbClr val="FF0066"/>
                </a:solidFill>
                <a:latin typeface="Courier New" panose="02070309020205020404" pitchFamily="49" charset="0"/>
              </a:rPr>
              <a:t>  UMURSAMAMA</a:t>
            </a:r>
            <a:endParaRPr kumimoji="0" lang="en-US" altLang="tr-TR" b="1">
              <a:latin typeface="Courier New" panose="02070309020205020404" pitchFamily="49" charset="0"/>
            </a:endParaRPr>
          </a:p>
        </p:txBody>
      </p:sp>
      <p:sp>
        <p:nvSpPr>
          <p:cNvPr id="13315" name="Text Box 3">
            <a:extLst>
              <a:ext uri="{FF2B5EF4-FFF2-40B4-BE49-F238E27FC236}">
                <a16:creationId xmlns:a16="http://schemas.microsoft.com/office/drawing/2014/main" xmlns="" id="{449DD8B6-B1BD-44EA-B8AE-6CD7E6F4637E}"/>
              </a:ext>
            </a:extLst>
          </p:cNvPr>
          <p:cNvSpPr txBox="1">
            <a:spLocks noChangeArrowheads="1"/>
          </p:cNvSpPr>
          <p:nvPr/>
        </p:nvSpPr>
        <p:spPr bwMode="auto">
          <a:xfrm>
            <a:off x="2727326" y="2124075"/>
            <a:ext cx="79406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tr-TR" sz="2400" b="1" dirty="0">
                <a:solidFill>
                  <a:srgbClr val="0400AC"/>
                </a:solidFill>
                <a:latin typeface="Arial" panose="020B0604020202020204" pitchFamily="34" charset="0"/>
              </a:rPr>
              <a:t>BİZDEN ŞU ÜÇ MESAJI ALIRLAR.</a:t>
            </a:r>
            <a:endParaRPr lang="en-US" altLang="tr-TR" sz="2400" b="1" dirty="0">
              <a:solidFill>
                <a:srgbClr val="FFFF00"/>
              </a:solidFill>
              <a:latin typeface="Arial" panose="020B0604020202020204" pitchFamily="34" charset="0"/>
            </a:endParaRPr>
          </a:p>
          <a:p>
            <a:r>
              <a:rPr lang="en-US" altLang="tr-TR" sz="2400" b="1" dirty="0">
                <a:latin typeface="Arial" panose="020B0604020202020204" pitchFamily="34" charset="0"/>
              </a:rPr>
              <a:t>1- </a:t>
            </a:r>
            <a:r>
              <a:rPr lang="en-US" altLang="tr-TR" sz="2400" b="1" dirty="0">
                <a:solidFill>
                  <a:srgbClr val="FF0066"/>
                </a:solidFill>
                <a:latin typeface="Arial" panose="020B0604020202020204" pitchFamily="34" charset="0"/>
              </a:rPr>
              <a:t>KİŞİNİN KENDİNİN ÖNEMSENMEDİĞİ</a:t>
            </a:r>
          </a:p>
          <a:p>
            <a:r>
              <a:rPr lang="en-US" altLang="tr-TR" sz="2400" b="1" dirty="0">
                <a:latin typeface="Arial" panose="020B0604020202020204" pitchFamily="34" charset="0"/>
              </a:rPr>
              <a:t>2- </a:t>
            </a:r>
            <a:r>
              <a:rPr lang="en-US" altLang="tr-TR" sz="2400" b="1" dirty="0">
                <a:solidFill>
                  <a:srgbClr val="FF0066"/>
                </a:solidFill>
                <a:latin typeface="Arial" panose="020B0604020202020204" pitchFamily="34" charset="0"/>
              </a:rPr>
              <a:t>DEĞERSİZ OLDUĞU</a:t>
            </a:r>
          </a:p>
          <a:p>
            <a:r>
              <a:rPr lang="en-US" altLang="tr-TR" sz="2400" b="1" dirty="0">
                <a:latin typeface="Arial" panose="020B0604020202020204" pitchFamily="34" charset="0"/>
              </a:rPr>
              <a:t>3- </a:t>
            </a:r>
            <a:r>
              <a:rPr lang="en-US" altLang="tr-TR" sz="2400" b="1" dirty="0">
                <a:solidFill>
                  <a:srgbClr val="FF0066"/>
                </a:solidFill>
                <a:latin typeface="Arial" panose="020B0604020202020204" pitchFamily="34" charset="0"/>
              </a:rPr>
              <a:t>YOK OLDUĞU</a:t>
            </a:r>
          </a:p>
          <a:p>
            <a:endParaRPr lang="en-US" altLang="tr-TR" sz="2400" b="1" dirty="0">
              <a:solidFill>
                <a:schemeClr val="bg2"/>
              </a:solidFill>
              <a:latin typeface="Arial" panose="020B0604020202020204" pitchFamily="34" charset="0"/>
            </a:endParaRPr>
          </a:p>
          <a:p>
            <a:r>
              <a:rPr lang="en-US" altLang="tr-TR" sz="2400" b="1" dirty="0">
                <a:latin typeface="Arial" panose="020B0604020202020204" pitchFamily="34" charset="0"/>
              </a:rPr>
              <a:t>* AKIL HASTALIKLARINDA  ARTMA VARDIR.</a:t>
            </a:r>
          </a:p>
          <a:p>
            <a:r>
              <a:rPr lang="en-US" altLang="tr-TR" sz="2400" b="1" dirty="0">
                <a:latin typeface="Arial" panose="020B0604020202020204" pitchFamily="34" charset="0"/>
              </a:rPr>
              <a:t>* İNSANI DELİYE ÇEVİRİR</a:t>
            </a:r>
          </a:p>
          <a:p>
            <a:r>
              <a:rPr lang="en-US" altLang="tr-TR" sz="2400" b="1" dirty="0">
                <a:latin typeface="Arial" panose="020B0604020202020204" pitchFamily="34" charset="0"/>
              </a:rPr>
              <a:t>a) </a:t>
            </a:r>
            <a:r>
              <a:rPr lang="en-US" altLang="tr-TR" sz="2400" b="1" dirty="0" err="1">
                <a:latin typeface="Arial" panose="020B0604020202020204" pitchFamily="34" charset="0"/>
              </a:rPr>
              <a:t>sınıfta</a:t>
            </a:r>
            <a:r>
              <a:rPr lang="en-US" altLang="tr-TR" sz="2400" b="1" dirty="0">
                <a:latin typeface="Arial" panose="020B0604020202020204" pitchFamily="34" charset="0"/>
              </a:rPr>
              <a:t> </a:t>
            </a:r>
          </a:p>
          <a:p>
            <a:r>
              <a:rPr lang="en-US" altLang="tr-TR" sz="2400" b="1" dirty="0">
                <a:latin typeface="Arial" panose="020B0604020202020204" pitchFamily="34" charset="0"/>
              </a:rPr>
              <a:t>b) </a:t>
            </a:r>
            <a:r>
              <a:rPr lang="en-US" altLang="tr-TR" sz="2400" b="1" dirty="0" err="1">
                <a:latin typeface="Arial" panose="020B0604020202020204" pitchFamily="34" charset="0"/>
              </a:rPr>
              <a:t>bankada</a:t>
            </a:r>
            <a:endParaRPr lang="en-US" altLang="tr-TR" sz="2400" b="1" dirty="0">
              <a:latin typeface="Arial" panose="020B0604020202020204" pitchFamily="34" charset="0"/>
            </a:endParaRPr>
          </a:p>
          <a:p>
            <a:r>
              <a:rPr lang="en-US" altLang="tr-TR" sz="2400" b="1" dirty="0">
                <a:latin typeface="Arial" panose="020B0604020202020204" pitchFamily="34" charset="0"/>
              </a:rPr>
              <a:t>c)Anne </a:t>
            </a:r>
            <a:r>
              <a:rPr lang="en-US" altLang="tr-TR" sz="2400" b="1" dirty="0" err="1">
                <a:latin typeface="Arial" panose="020B0604020202020204" pitchFamily="34" charset="0"/>
              </a:rPr>
              <a:t>çilek</a:t>
            </a:r>
            <a:r>
              <a:rPr lang="en-US" altLang="tr-TR" sz="2400" b="1" dirty="0">
                <a:latin typeface="Arial" panose="020B0604020202020204" pitchFamily="34" charset="0"/>
              </a:rPr>
              <a:t> </a:t>
            </a:r>
            <a:r>
              <a:rPr lang="en-US" altLang="tr-TR" sz="2400" b="1" dirty="0" err="1">
                <a:latin typeface="Arial" panose="020B0604020202020204" pitchFamily="34" charset="0"/>
              </a:rPr>
              <a:t>aldım</a:t>
            </a:r>
            <a:endParaRPr lang="en-US" altLang="tr-TR" sz="2400" b="1" dirty="0">
              <a:solidFill>
                <a:schemeClr val="bg2"/>
              </a:solidFill>
              <a:latin typeface="Arial" panose="020B0604020202020204" pitchFamily="34" charset="0"/>
            </a:endParaRPr>
          </a:p>
        </p:txBody>
      </p:sp>
    </p:spTree>
    <p:extLst>
      <p:ext uri="{BB962C8B-B14F-4D97-AF65-F5344CB8AC3E}">
        <p14:creationId xmlns:p14="http://schemas.microsoft.com/office/powerpoint/2010/main" val="2426451706"/>
      </p:ext>
    </p:extLst>
  </p:cSld>
  <p:clrMapOvr>
    <a:masterClrMapping/>
  </p:clrMapOvr>
  <p:transition>
    <p:cover dir="l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FD382465-8DA7-4946-9313-6BF7CB99038F}"/>
              </a:ext>
            </a:extLst>
          </p:cNvPr>
          <p:cNvSpPr>
            <a:spLocks noGrp="1" noChangeArrowheads="1"/>
          </p:cNvSpPr>
          <p:nvPr>
            <p:ph type="title" idx="4294967295"/>
          </p:nvPr>
        </p:nvSpPr>
        <p:spPr>
          <a:xfrm>
            <a:off x="0" y="365125"/>
            <a:ext cx="10515600" cy="1325563"/>
          </a:xfrm>
        </p:spPr>
        <p:txBody>
          <a:bodyPr/>
          <a:lstStyle/>
          <a:p>
            <a:r>
              <a:rPr lang="en-US" altLang="tr-TR" sz="5400" b="1" dirty="0">
                <a:solidFill>
                  <a:srgbClr val="FF0066"/>
                </a:solidFill>
                <a:latin typeface="Courier New" panose="02070309020205020404" pitchFamily="49" charset="0"/>
              </a:rPr>
              <a:t>  </a:t>
            </a:r>
            <a:r>
              <a:rPr lang="tr-TR" altLang="tr-TR" sz="5400" b="1" dirty="0">
                <a:solidFill>
                  <a:srgbClr val="FF0066"/>
                </a:solidFill>
                <a:latin typeface="Courier New" panose="02070309020205020404" pitchFamily="49" charset="0"/>
              </a:rPr>
              <a:t>ETKİN DİNLEYİCİ OLMAK</a:t>
            </a:r>
            <a:endParaRPr kumimoji="0" lang="en-US" altLang="tr-TR" b="1" dirty="0">
              <a:latin typeface="Courier New" panose="02070309020205020404" pitchFamily="49" charset="0"/>
            </a:endParaRPr>
          </a:p>
        </p:txBody>
      </p:sp>
      <p:sp>
        <p:nvSpPr>
          <p:cNvPr id="13315" name="Text Box 3">
            <a:extLst>
              <a:ext uri="{FF2B5EF4-FFF2-40B4-BE49-F238E27FC236}">
                <a16:creationId xmlns:a16="http://schemas.microsoft.com/office/drawing/2014/main" xmlns="" id="{449DD8B6-B1BD-44EA-B8AE-6CD7E6F4637E}"/>
              </a:ext>
            </a:extLst>
          </p:cNvPr>
          <p:cNvSpPr txBox="1">
            <a:spLocks noChangeArrowheads="1"/>
          </p:cNvSpPr>
          <p:nvPr/>
        </p:nvSpPr>
        <p:spPr bwMode="auto">
          <a:xfrm>
            <a:off x="2727326" y="2124075"/>
            <a:ext cx="79406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400" b="1" dirty="0">
                <a:solidFill>
                  <a:srgbClr val="0400AC"/>
                </a:solidFill>
                <a:latin typeface="Arial" panose="020B0604020202020204" pitchFamily="34" charset="0"/>
              </a:rPr>
              <a:t>ÇOCUĞUNUZA BIRAKACAĞINIZ EN DEĞERLİ SERVET İYİ DİNLEMEYİ ÖĞRETMEKTİR.</a:t>
            </a:r>
          </a:p>
          <a:p>
            <a:pPr algn="ctr"/>
            <a:endParaRPr lang="tr-TR" altLang="tr-TR" sz="2400" b="1" dirty="0">
              <a:solidFill>
                <a:srgbClr val="0400AC"/>
              </a:solidFill>
              <a:latin typeface="Arial" panose="020B0604020202020204" pitchFamily="34" charset="0"/>
            </a:endParaRPr>
          </a:p>
          <a:p>
            <a:pPr algn="ctr"/>
            <a:r>
              <a:rPr lang="tr-TR" altLang="tr-TR" sz="2400" b="1" dirty="0">
                <a:solidFill>
                  <a:srgbClr val="0400AC"/>
                </a:solidFill>
                <a:latin typeface="Arial" panose="020B0604020202020204" pitchFamily="34" charset="0"/>
              </a:rPr>
              <a:t>BUNU SAĞLAMANIN EN İYİ YOLU ONU İYİ DİNLEMEKTEN GEÇER</a:t>
            </a:r>
          </a:p>
          <a:p>
            <a:pPr algn="ctr"/>
            <a:endParaRPr lang="en-US" altLang="tr-TR" sz="2400" b="1" dirty="0">
              <a:solidFill>
                <a:schemeClr val="bg2"/>
              </a:solidFill>
              <a:latin typeface="Arial" panose="020B0604020202020204" pitchFamily="34" charset="0"/>
            </a:endParaRPr>
          </a:p>
        </p:txBody>
      </p:sp>
    </p:spTree>
    <p:extLst>
      <p:ext uri="{BB962C8B-B14F-4D97-AF65-F5344CB8AC3E}">
        <p14:creationId xmlns:p14="http://schemas.microsoft.com/office/powerpoint/2010/main" val="1477228303"/>
      </p:ext>
    </p:extLst>
  </p:cSld>
  <p:clrMapOvr>
    <a:masterClrMapping/>
  </p:clrMapOvr>
  <p:transition>
    <p:cover dir="l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C23710FC-4D93-487B-A852-1831C23D5DD5}"/>
              </a:ext>
            </a:extLst>
          </p:cNvPr>
          <p:cNvSpPr>
            <a:spLocks noGrp="1" noChangeArrowheads="1"/>
          </p:cNvSpPr>
          <p:nvPr>
            <p:ph idx="1"/>
          </p:nvPr>
        </p:nvSpPr>
        <p:spPr>
          <a:xfrm>
            <a:off x="1524000" y="0"/>
            <a:ext cx="9144000" cy="6858000"/>
          </a:xfrm>
        </p:spPr>
        <p:txBody>
          <a:bodyPr/>
          <a:lstStyle/>
          <a:p>
            <a:pPr algn="ctr">
              <a:buFontTx/>
              <a:buNone/>
            </a:pPr>
            <a:r>
              <a:rPr lang="tr-TR" altLang="tr-TR" sz="3600" b="1" u="sng">
                <a:latin typeface="Comic Sans MS" panose="030F0702030302020204" pitchFamily="66" charset="0"/>
              </a:rPr>
              <a:t>İLETİŞİMİN TEMEL KURALLARI</a:t>
            </a:r>
          </a:p>
        </p:txBody>
      </p:sp>
      <p:graphicFrame>
        <p:nvGraphicFramePr>
          <p:cNvPr id="9497" name="Group 281">
            <a:extLst>
              <a:ext uri="{FF2B5EF4-FFF2-40B4-BE49-F238E27FC236}">
                <a16:creationId xmlns:a16="http://schemas.microsoft.com/office/drawing/2014/main" xmlns="" id="{04A04238-AB21-4B6B-B057-B4D050CE374C}"/>
              </a:ext>
            </a:extLst>
          </p:cNvPr>
          <p:cNvGraphicFramePr>
            <a:graphicFrameLocks noGrp="1"/>
          </p:cNvGraphicFramePr>
          <p:nvPr/>
        </p:nvGraphicFramePr>
        <p:xfrm>
          <a:off x="1651000" y="836613"/>
          <a:ext cx="3132138" cy="825120"/>
        </p:xfrm>
        <a:graphic>
          <a:graphicData uri="http://schemas.openxmlformats.org/drawingml/2006/table">
            <a:tbl>
              <a:tblPr/>
              <a:tblGrid>
                <a:gridCol w="3132138">
                  <a:extLst>
                    <a:ext uri="{9D8B030D-6E8A-4147-A177-3AD203B41FA5}">
                      <a16:colId xmlns:a16="http://schemas.microsoft.com/office/drawing/2014/main" xmlns="" val="2302547097"/>
                    </a:ext>
                  </a:extLst>
                </a:gridCol>
              </a:tblGrid>
              <a:tr h="6778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dirty="0">
                          <a:ln>
                            <a:noFill/>
                          </a:ln>
                          <a:solidFill>
                            <a:schemeClr val="tx1"/>
                          </a:solidFill>
                          <a:effectLst/>
                          <a:latin typeface="Comic Sans MS" panose="030F0702030302020204" pitchFamily="66" charset="0"/>
                        </a:rPr>
                        <a:t>Konuşulanları yarıda kesmemek</a:t>
                      </a:r>
                    </a:p>
                  </a:txBody>
                  <a:tcPr marL="90000" marR="90000" marT="46800" marB="46800"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2628425095"/>
                  </a:ext>
                </a:extLst>
              </a:tr>
            </a:tbl>
          </a:graphicData>
        </a:graphic>
      </p:graphicFrame>
      <p:graphicFrame>
        <p:nvGraphicFramePr>
          <p:cNvPr id="9508" name="Group 292">
            <a:extLst>
              <a:ext uri="{FF2B5EF4-FFF2-40B4-BE49-F238E27FC236}">
                <a16:creationId xmlns:a16="http://schemas.microsoft.com/office/drawing/2014/main" xmlns="" id="{C7FBDCE0-7200-4A28-B72A-6B7B980CA837}"/>
              </a:ext>
            </a:extLst>
          </p:cNvPr>
          <p:cNvGraphicFramePr>
            <a:graphicFrameLocks noGrp="1"/>
          </p:cNvGraphicFramePr>
          <p:nvPr/>
        </p:nvGraphicFramePr>
        <p:xfrm>
          <a:off x="4943475" y="692150"/>
          <a:ext cx="2736850" cy="822960"/>
        </p:xfrm>
        <a:graphic>
          <a:graphicData uri="http://schemas.openxmlformats.org/drawingml/2006/table">
            <a:tbl>
              <a:tblPr/>
              <a:tblGrid>
                <a:gridCol w="2736850">
                  <a:extLst>
                    <a:ext uri="{9D8B030D-6E8A-4147-A177-3AD203B41FA5}">
                      <a16:colId xmlns:a16="http://schemas.microsoft.com/office/drawing/2014/main" xmlns="" val="1932948739"/>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Yargılamamak ve eleştirmemek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99353925"/>
                  </a:ext>
                </a:extLst>
              </a:tr>
            </a:tbl>
          </a:graphicData>
        </a:graphic>
      </p:graphicFrame>
      <p:graphicFrame>
        <p:nvGraphicFramePr>
          <p:cNvPr id="9507" name="Group 291">
            <a:extLst>
              <a:ext uri="{FF2B5EF4-FFF2-40B4-BE49-F238E27FC236}">
                <a16:creationId xmlns:a16="http://schemas.microsoft.com/office/drawing/2014/main" xmlns="" id="{4EF2D8C5-5009-4DCA-90A2-95DCC412340F}"/>
              </a:ext>
            </a:extLst>
          </p:cNvPr>
          <p:cNvGraphicFramePr>
            <a:graphicFrameLocks noGrp="1"/>
          </p:cNvGraphicFramePr>
          <p:nvPr/>
        </p:nvGraphicFramePr>
        <p:xfrm>
          <a:off x="8183564" y="803275"/>
          <a:ext cx="2160587" cy="822960"/>
        </p:xfrm>
        <a:graphic>
          <a:graphicData uri="http://schemas.openxmlformats.org/drawingml/2006/table">
            <a:tbl>
              <a:tblPr/>
              <a:tblGrid>
                <a:gridCol w="2160587">
                  <a:extLst>
                    <a:ext uri="{9D8B030D-6E8A-4147-A177-3AD203B41FA5}">
                      <a16:colId xmlns:a16="http://schemas.microsoft.com/office/drawing/2014/main" xmlns="" val="3236760861"/>
                    </a:ext>
                  </a:extLst>
                </a:gridCol>
              </a:tblGrid>
              <a:tr h="36195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Çok fazla konuşmamak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688210650"/>
                  </a:ext>
                </a:extLst>
              </a:tr>
            </a:tbl>
          </a:graphicData>
        </a:graphic>
      </p:graphicFrame>
      <p:graphicFrame>
        <p:nvGraphicFramePr>
          <p:cNvPr id="9498" name="Group 282">
            <a:extLst>
              <a:ext uri="{FF2B5EF4-FFF2-40B4-BE49-F238E27FC236}">
                <a16:creationId xmlns:a16="http://schemas.microsoft.com/office/drawing/2014/main" xmlns="" id="{FBCAE04B-3842-440A-94F2-D2888256E52A}"/>
              </a:ext>
            </a:extLst>
          </p:cNvPr>
          <p:cNvGraphicFramePr>
            <a:graphicFrameLocks noGrp="1"/>
          </p:cNvGraphicFramePr>
          <p:nvPr/>
        </p:nvGraphicFramePr>
        <p:xfrm>
          <a:off x="1631950" y="1752600"/>
          <a:ext cx="3168650" cy="822960"/>
        </p:xfrm>
        <a:graphic>
          <a:graphicData uri="http://schemas.openxmlformats.org/drawingml/2006/table">
            <a:tbl>
              <a:tblPr/>
              <a:tblGrid>
                <a:gridCol w="3168650">
                  <a:extLst>
                    <a:ext uri="{9D8B030D-6E8A-4147-A177-3AD203B41FA5}">
                      <a16:colId xmlns:a16="http://schemas.microsoft.com/office/drawing/2014/main" xmlns="" val="1329745557"/>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Kişiler hakkında yorum yapmamak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3442947422"/>
                  </a:ext>
                </a:extLst>
              </a:tr>
            </a:tbl>
          </a:graphicData>
        </a:graphic>
      </p:graphicFrame>
      <p:graphicFrame>
        <p:nvGraphicFramePr>
          <p:cNvPr id="9499" name="Group 283">
            <a:extLst>
              <a:ext uri="{FF2B5EF4-FFF2-40B4-BE49-F238E27FC236}">
                <a16:creationId xmlns:a16="http://schemas.microsoft.com/office/drawing/2014/main" xmlns="" id="{38886A80-FFD7-40BC-BC77-CB18D6348FA2}"/>
              </a:ext>
            </a:extLst>
          </p:cNvPr>
          <p:cNvGraphicFramePr>
            <a:graphicFrameLocks noGrp="1"/>
          </p:cNvGraphicFramePr>
          <p:nvPr/>
        </p:nvGraphicFramePr>
        <p:xfrm>
          <a:off x="1631950" y="2833688"/>
          <a:ext cx="3168650" cy="822960"/>
        </p:xfrm>
        <a:graphic>
          <a:graphicData uri="http://schemas.openxmlformats.org/drawingml/2006/table">
            <a:tbl>
              <a:tblPr/>
              <a:tblGrid>
                <a:gridCol w="3168650">
                  <a:extLst>
                    <a:ext uri="{9D8B030D-6E8A-4147-A177-3AD203B41FA5}">
                      <a16:colId xmlns:a16="http://schemas.microsoft.com/office/drawing/2014/main" xmlns="" val="2057443094"/>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Dinlerken başka şeyler yapmamak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2687385449"/>
                  </a:ext>
                </a:extLst>
              </a:tr>
            </a:tbl>
          </a:graphicData>
        </a:graphic>
      </p:graphicFrame>
      <p:graphicFrame>
        <p:nvGraphicFramePr>
          <p:cNvPr id="9500" name="Group 284">
            <a:extLst>
              <a:ext uri="{FF2B5EF4-FFF2-40B4-BE49-F238E27FC236}">
                <a16:creationId xmlns:a16="http://schemas.microsoft.com/office/drawing/2014/main" xmlns="" id="{DA8882B5-2C34-4CD8-8348-AF65EF084C74}"/>
              </a:ext>
            </a:extLst>
          </p:cNvPr>
          <p:cNvGraphicFramePr>
            <a:graphicFrameLocks noGrp="1"/>
          </p:cNvGraphicFramePr>
          <p:nvPr/>
        </p:nvGraphicFramePr>
        <p:xfrm>
          <a:off x="1631950" y="3965575"/>
          <a:ext cx="3384550" cy="1188720"/>
        </p:xfrm>
        <a:graphic>
          <a:graphicData uri="http://schemas.openxmlformats.org/drawingml/2006/table">
            <a:tbl>
              <a:tblPr/>
              <a:tblGrid>
                <a:gridCol w="3384550">
                  <a:extLst>
                    <a:ext uri="{9D8B030D-6E8A-4147-A177-3AD203B41FA5}">
                      <a16:colId xmlns:a16="http://schemas.microsoft.com/office/drawing/2014/main" xmlns="" val="997573230"/>
                    </a:ext>
                  </a:extLst>
                </a:gridCol>
              </a:tblGrid>
              <a:tr h="936625">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Kişileri karar vermeye,yorum yapmaya zorlamamak</a:t>
                      </a:r>
                      <a:r>
                        <a:rPr kumimoji="0" lang="tr-TR" altLang="tr-TR" sz="2400" b="1" i="0" u="none" strike="noStrike" cap="none" normalizeH="0" baseline="0">
                          <a:ln>
                            <a:noFill/>
                          </a:ln>
                          <a:solidFill>
                            <a:srgbClr val="FFFF00"/>
                          </a:solidFill>
                          <a:effectLst/>
                          <a:latin typeface="Comic Sans MS" panose="030F0702030302020204" pitchFamily="66" charset="0"/>
                        </a:rPr>
                        <a:t> </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975566996"/>
                  </a:ext>
                </a:extLst>
              </a:tr>
            </a:tbl>
          </a:graphicData>
        </a:graphic>
      </p:graphicFrame>
      <p:graphicFrame>
        <p:nvGraphicFramePr>
          <p:cNvPr id="9501" name="Group 285">
            <a:extLst>
              <a:ext uri="{FF2B5EF4-FFF2-40B4-BE49-F238E27FC236}">
                <a16:creationId xmlns:a16="http://schemas.microsoft.com/office/drawing/2014/main" xmlns="" id="{21FE4396-AD89-4FD3-8D0C-42229DB168FA}"/>
              </a:ext>
            </a:extLst>
          </p:cNvPr>
          <p:cNvGraphicFramePr>
            <a:graphicFrameLocks noGrp="1"/>
          </p:cNvGraphicFramePr>
          <p:nvPr/>
        </p:nvGraphicFramePr>
        <p:xfrm>
          <a:off x="1631951" y="5395913"/>
          <a:ext cx="3095625" cy="1188720"/>
        </p:xfrm>
        <a:graphic>
          <a:graphicData uri="http://schemas.openxmlformats.org/drawingml/2006/table">
            <a:tbl>
              <a:tblPr/>
              <a:tblGrid>
                <a:gridCol w="3095625">
                  <a:extLst>
                    <a:ext uri="{9D8B030D-6E8A-4147-A177-3AD203B41FA5}">
                      <a16:colId xmlns:a16="http://schemas.microsoft.com/office/drawing/2014/main" xmlns="" val="138602798"/>
                    </a:ext>
                  </a:extLst>
                </a:gridCol>
              </a:tblGrid>
              <a:tr h="8636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Savunmaya geçmemek ve sadece dinlemek.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2885781666"/>
                  </a:ext>
                </a:extLst>
              </a:tr>
            </a:tbl>
          </a:graphicData>
        </a:graphic>
      </p:graphicFrame>
      <p:graphicFrame>
        <p:nvGraphicFramePr>
          <p:cNvPr id="9510" name="Group 294">
            <a:extLst>
              <a:ext uri="{FF2B5EF4-FFF2-40B4-BE49-F238E27FC236}">
                <a16:creationId xmlns:a16="http://schemas.microsoft.com/office/drawing/2014/main" xmlns="" id="{0AFD675C-9CC9-4DF5-8DE3-19EA9A5FEB98}"/>
              </a:ext>
            </a:extLst>
          </p:cNvPr>
          <p:cNvGraphicFramePr>
            <a:graphicFrameLocks noGrp="1"/>
          </p:cNvGraphicFramePr>
          <p:nvPr/>
        </p:nvGraphicFramePr>
        <p:xfrm>
          <a:off x="4872039" y="5445125"/>
          <a:ext cx="2447925" cy="1097280"/>
        </p:xfrm>
        <a:graphic>
          <a:graphicData uri="http://schemas.openxmlformats.org/drawingml/2006/table">
            <a:tbl>
              <a:tblPr/>
              <a:tblGrid>
                <a:gridCol w="2447925">
                  <a:extLst>
                    <a:ext uri="{9D8B030D-6E8A-4147-A177-3AD203B41FA5}">
                      <a16:colId xmlns:a16="http://schemas.microsoft.com/office/drawing/2014/main" xmlns="" val="2994139108"/>
                    </a:ext>
                  </a:extLst>
                </a:gridCol>
              </a:tblGrid>
              <a:tr h="935038">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200" b="1" i="0" u="none" strike="noStrike" cap="none" normalizeH="0" baseline="0">
                          <a:ln>
                            <a:noFill/>
                          </a:ln>
                          <a:solidFill>
                            <a:schemeClr val="tx1"/>
                          </a:solidFill>
                          <a:effectLst/>
                          <a:latin typeface="Comic Sans MS" panose="030F0702030302020204" pitchFamily="66" charset="0"/>
                        </a:rPr>
                        <a:t>Birisi ağlamaya başladığında tedirgin olmama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1077087543"/>
                  </a:ext>
                </a:extLst>
              </a:tr>
            </a:tbl>
          </a:graphicData>
        </a:graphic>
      </p:graphicFrame>
      <p:graphicFrame>
        <p:nvGraphicFramePr>
          <p:cNvPr id="9503" name="Group 287">
            <a:extLst>
              <a:ext uri="{FF2B5EF4-FFF2-40B4-BE49-F238E27FC236}">
                <a16:creationId xmlns:a16="http://schemas.microsoft.com/office/drawing/2014/main" xmlns="" id="{7D1C3BC9-3AB0-4D0B-9B83-764BA13009AB}"/>
              </a:ext>
            </a:extLst>
          </p:cNvPr>
          <p:cNvGraphicFramePr>
            <a:graphicFrameLocks noGrp="1"/>
          </p:cNvGraphicFramePr>
          <p:nvPr/>
        </p:nvGraphicFramePr>
        <p:xfrm>
          <a:off x="7464426" y="5661025"/>
          <a:ext cx="3076575" cy="822960"/>
        </p:xfrm>
        <a:graphic>
          <a:graphicData uri="http://schemas.openxmlformats.org/drawingml/2006/table">
            <a:tbl>
              <a:tblPr/>
              <a:tblGrid>
                <a:gridCol w="3076575">
                  <a:extLst>
                    <a:ext uri="{9D8B030D-6E8A-4147-A177-3AD203B41FA5}">
                      <a16:colId xmlns:a16="http://schemas.microsoft.com/office/drawing/2014/main" xmlns="" val="1294219380"/>
                    </a:ext>
                  </a:extLst>
                </a:gridCol>
              </a:tblGrid>
              <a:tr h="67151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Zıtlaşmamak ve tartışmamak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2031265569"/>
                  </a:ext>
                </a:extLst>
              </a:tr>
            </a:tbl>
          </a:graphicData>
        </a:graphic>
      </p:graphicFrame>
      <p:graphicFrame>
        <p:nvGraphicFramePr>
          <p:cNvPr id="9504" name="Group 288">
            <a:extLst>
              <a:ext uri="{FF2B5EF4-FFF2-40B4-BE49-F238E27FC236}">
                <a16:creationId xmlns:a16="http://schemas.microsoft.com/office/drawing/2014/main" xmlns="" id="{D3E45B9F-4140-4E1E-8882-07F355E3A569}"/>
              </a:ext>
            </a:extLst>
          </p:cNvPr>
          <p:cNvGraphicFramePr>
            <a:graphicFrameLocks noGrp="1"/>
          </p:cNvGraphicFramePr>
          <p:nvPr/>
        </p:nvGraphicFramePr>
        <p:xfrm>
          <a:off x="7473950" y="4365625"/>
          <a:ext cx="3086100" cy="935038"/>
        </p:xfrm>
        <a:graphic>
          <a:graphicData uri="http://schemas.openxmlformats.org/drawingml/2006/table">
            <a:tbl>
              <a:tblPr/>
              <a:tblGrid>
                <a:gridCol w="3086100">
                  <a:extLst>
                    <a:ext uri="{9D8B030D-6E8A-4147-A177-3AD203B41FA5}">
                      <a16:colId xmlns:a16="http://schemas.microsoft.com/office/drawing/2014/main" xmlns="" val="4081917553"/>
                    </a:ext>
                  </a:extLst>
                </a:gridCol>
              </a:tblGrid>
              <a:tr h="935038">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Duyguları gizlemeye çalışmamak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2286568727"/>
                  </a:ext>
                </a:extLst>
              </a:tr>
            </a:tbl>
          </a:graphicData>
        </a:graphic>
      </p:graphicFrame>
      <p:graphicFrame>
        <p:nvGraphicFramePr>
          <p:cNvPr id="9505" name="Group 289">
            <a:extLst>
              <a:ext uri="{FF2B5EF4-FFF2-40B4-BE49-F238E27FC236}">
                <a16:creationId xmlns:a16="http://schemas.microsoft.com/office/drawing/2014/main" xmlns="" id="{02E88A4E-00A9-43C9-8CF9-1C7850795493}"/>
              </a:ext>
            </a:extLst>
          </p:cNvPr>
          <p:cNvGraphicFramePr>
            <a:graphicFrameLocks noGrp="1"/>
          </p:cNvGraphicFramePr>
          <p:nvPr/>
        </p:nvGraphicFramePr>
        <p:xfrm>
          <a:off x="7464426" y="3263900"/>
          <a:ext cx="3095625" cy="822960"/>
        </p:xfrm>
        <a:graphic>
          <a:graphicData uri="http://schemas.openxmlformats.org/drawingml/2006/table">
            <a:tbl>
              <a:tblPr/>
              <a:tblGrid>
                <a:gridCol w="3095625">
                  <a:extLst>
                    <a:ext uri="{9D8B030D-6E8A-4147-A177-3AD203B41FA5}">
                      <a16:colId xmlns:a16="http://schemas.microsoft.com/office/drawing/2014/main" xmlns="" val="320774935"/>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Saldırgan tavırlar takınmamak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4009525061"/>
                  </a:ext>
                </a:extLst>
              </a:tr>
            </a:tbl>
          </a:graphicData>
        </a:graphic>
      </p:graphicFrame>
      <p:graphicFrame>
        <p:nvGraphicFramePr>
          <p:cNvPr id="9506" name="Group 290">
            <a:extLst>
              <a:ext uri="{FF2B5EF4-FFF2-40B4-BE49-F238E27FC236}">
                <a16:creationId xmlns:a16="http://schemas.microsoft.com/office/drawing/2014/main" xmlns="" id="{0279C102-BA17-467B-BED0-B94771869FD9}"/>
              </a:ext>
            </a:extLst>
          </p:cNvPr>
          <p:cNvGraphicFramePr>
            <a:graphicFrameLocks noGrp="1"/>
          </p:cNvGraphicFramePr>
          <p:nvPr/>
        </p:nvGraphicFramePr>
        <p:xfrm>
          <a:off x="7391400" y="1870075"/>
          <a:ext cx="3168650" cy="1188720"/>
        </p:xfrm>
        <a:graphic>
          <a:graphicData uri="http://schemas.openxmlformats.org/drawingml/2006/table">
            <a:tbl>
              <a:tblPr/>
              <a:tblGrid>
                <a:gridCol w="3168650">
                  <a:extLst>
                    <a:ext uri="{9D8B030D-6E8A-4147-A177-3AD203B41FA5}">
                      <a16:colId xmlns:a16="http://schemas.microsoft.com/office/drawing/2014/main" xmlns="" val="1784853910"/>
                    </a:ext>
                  </a:extLst>
                </a:gridCol>
              </a:tblGrid>
              <a:tr h="8636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Anlatılanlara gülmemek; insanları utandırmamak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1896976645"/>
                  </a:ext>
                </a:extLst>
              </a:tr>
            </a:tbl>
          </a:graphicData>
        </a:graphic>
      </p:graphicFrame>
      <p:sp>
        <p:nvSpPr>
          <p:cNvPr id="9426" name="AutoShape 210">
            <a:extLst>
              <a:ext uri="{FF2B5EF4-FFF2-40B4-BE49-F238E27FC236}">
                <a16:creationId xmlns:a16="http://schemas.microsoft.com/office/drawing/2014/main" xmlns="" id="{2C71D45F-79A4-4B21-B5D9-004C769C4F6C}"/>
              </a:ext>
            </a:extLst>
          </p:cNvPr>
          <p:cNvSpPr>
            <a:spLocks noChangeArrowheads="1"/>
          </p:cNvSpPr>
          <p:nvPr/>
        </p:nvSpPr>
        <p:spPr bwMode="auto">
          <a:xfrm>
            <a:off x="5016501" y="2276475"/>
            <a:ext cx="2303463" cy="230505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700"/>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tr-TR" altLang="tr-TR"/>
          </a:p>
        </p:txBody>
      </p:sp>
    </p:spTree>
    <p:extLst>
      <p:ext uri="{BB962C8B-B14F-4D97-AF65-F5344CB8AC3E}">
        <p14:creationId xmlns:p14="http://schemas.microsoft.com/office/powerpoint/2010/main" val="210541423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xmlns="" id="{E6AF0C02-3D96-4537-98C1-3662680CB299}"/>
              </a:ext>
            </a:extLst>
          </p:cNvPr>
          <p:cNvSpPr>
            <a:spLocks noChangeArrowheads="1"/>
          </p:cNvSpPr>
          <p:nvPr/>
        </p:nvSpPr>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buChar char="•"/>
              <a:defRPr sz="3200">
                <a:solidFill>
                  <a:schemeClr val="tx1"/>
                </a:solidFill>
                <a:latin typeface="Arial" panose="020B0604020202020204" pitchFamily="34" charset="0"/>
              </a:defRPr>
            </a:lvl1pPr>
            <a:lvl2pPr marL="742950" indent="-285750">
              <a:buChar char="–"/>
              <a:defRPr sz="2800">
                <a:solidFill>
                  <a:schemeClr val="tx1"/>
                </a:solidFill>
                <a:latin typeface="Arial" panose="020B0604020202020204" pitchFamily="34" charset="0"/>
              </a:defRPr>
            </a:lvl2pPr>
            <a:lvl3pPr marL="1143000" indent="-228600">
              <a:buChar char="•"/>
              <a:defRPr sz="2400">
                <a:solidFill>
                  <a:schemeClr val="tx1"/>
                </a:solidFill>
                <a:latin typeface="Arial" panose="020B0604020202020204" pitchFamily="34" charset="0"/>
              </a:defRPr>
            </a:lvl3pPr>
            <a:lvl4pPr marL="1600200" indent="-228600">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tr-TR" altLang="tr-TR" sz="3600" u="sng">
                <a:latin typeface="Comic Sans MS" panose="030F0702030302020204" pitchFamily="66" charset="0"/>
              </a:rPr>
              <a:t>İLETİŞİMİN TEMEL KURALLARI</a:t>
            </a:r>
          </a:p>
        </p:txBody>
      </p:sp>
      <p:graphicFrame>
        <p:nvGraphicFramePr>
          <p:cNvPr id="12485" name="Group 197">
            <a:extLst>
              <a:ext uri="{FF2B5EF4-FFF2-40B4-BE49-F238E27FC236}">
                <a16:creationId xmlns:a16="http://schemas.microsoft.com/office/drawing/2014/main" xmlns="" id="{E7117277-E33D-4555-8778-16A66D44E96A}"/>
              </a:ext>
            </a:extLst>
          </p:cNvPr>
          <p:cNvGraphicFramePr>
            <a:graphicFrameLocks noGrp="1"/>
          </p:cNvGraphicFramePr>
          <p:nvPr/>
        </p:nvGraphicFramePr>
        <p:xfrm>
          <a:off x="1524000" y="836613"/>
          <a:ext cx="3259138" cy="825120"/>
        </p:xfrm>
        <a:graphic>
          <a:graphicData uri="http://schemas.openxmlformats.org/drawingml/2006/table">
            <a:tbl>
              <a:tblPr/>
              <a:tblGrid>
                <a:gridCol w="3259138">
                  <a:extLst>
                    <a:ext uri="{9D8B030D-6E8A-4147-A177-3AD203B41FA5}">
                      <a16:colId xmlns:a16="http://schemas.microsoft.com/office/drawing/2014/main" xmlns="" val="1832546045"/>
                    </a:ext>
                  </a:extLst>
                </a:gridCol>
              </a:tblGrid>
              <a:tr h="6778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Gerçekçi ve belirli önerilerde bulunmak.</a:t>
                      </a:r>
                    </a:p>
                  </a:txBody>
                  <a:tcPr marL="90000" marR="90000" marT="46800" marB="46800"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605590865"/>
                  </a:ext>
                </a:extLst>
              </a:tr>
            </a:tbl>
          </a:graphicData>
        </a:graphic>
      </p:graphicFrame>
      <p:graphicFrame>
        <p:nvGraphicFramePr>
          <p:cNvPr id="12474" name="Group 186">
            <a:extLst>
              <a:ext uri="{FF2B5EF4-FFF2-40B4-BE49-F238E27FC236}">
                <a16:creationId xmlns:a16="http://schemas.microsoft.com/office/drawing/2014/main" xmlns="" id="{8B013678-1EFB-4ECB-B3E2-F0DCE1ECD6E4}"/>
              </a:ext>
            </a:extLst>
          </p:cNvPr>
          <p:cNvGraphicFramePr>
            <a:graphicFrameLocks noGrp="1"/>
          </p:cNvGraphicFramePr>
          <p:nvPr/>
        </p:nvGraphicFramePr>
        <p:xfrm>
          <a:off x="4943475" y="692150"/>
          <a:ext cx="2736850" cy="1554480"/>
        </p:xfrm>
        <a:graphic>
          <a:graphicData uri="http://schemas.openxmlformats.org/drawingml/2006/table">
            <a:tbl>
              <a:tblPr/>
              <a:tblGrid>
                <a:gridCol w="2736850">
                  <a:extLst>
                    <a:ext uri="{9D8B030D-6E8A-4147-A177-3AD203B41FA5}">
                      <a16:colId xmlns:a16="http://schemas.microsoft.com/office/drawing/2014/main" xmlns="" val="3175725522"/>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Yumuşak bir dille ve acele etmeden konuşmak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1960928305"/>
                  </a:ext>
                </a:extLst>
              </a:tr>
            </a:tbl>
          </a:graphicData>
        </a:graphic>
      </p:graphicFrame>
      <p:graphicFrame>
        <p:nvGraphicFramePr>
          <p:cNvPr id="12483" name="Group 195">
            <a:extLst>
              <a:ext uri="{FF2B5EF4-FFF2-40B4-BE49-F238E27FC236}">
                <a16:creationId xmlns:a16="http://schemas.microsoft.com/office/drawing/2014/main" xmlns="" id="{670DAFC5-FE18-4FD4-96ED-218040300A60}"/>
              </a:ext>
            </a:extLst>
          </p:cNvPr>
          <p:cNvGraphicFramePr>
            <a:graphicFrameLocks noGrp="1"/>
          </p:cNvGraphicFramePr>
          <p:nvPr/>
        </p:nvGraphicFramePr>
        <p:xfrm>
          <a:off x="7896225" y="765175"/>
          <a:ext cx="2592388" cy="822960"/>
        </p:xfrm>
        <a:graphic>
          <a:graphicData uri="http://schemas.openxmlformats.org/drawingml/2006/table">
            <a:tbl>
              <a:tblPr/>
              <a:tblGrid>
                <a:gridCol w="2592388">
                  <a:extLst>
                    <a:ext uri="{9D8B030D-6E8A-4147-A177-3AD203B41FA5}">
                      <a16:colId xmlns:a16="http://schemas.microsoft.com/office/drawing/2014/main" xmlns="" val="1325922988"/>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Göz teması kurmak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2985116832"/>
                  </a:ext>
                </a:extLst>
              </a:tr>
            </a:tbl>
          </a:graphicData>
        </a:graphic>
      </p:graphicFrame>
      <p:graphicFrame>
        <p:nvGraphicFramePr>
          <p:cNvPr id="12484" name="Group 196">
            <a:extLst>
              <a:ext uri="{FF2B5EF4-FFF2-40B4-BE49-F238E27FC236}">
                <a16:creationId xmlns:a16="http://schemas.microsoft.com/office/drawing/2014/main" xmlns="" id="{502F8B5A-65A6-4DF7-825C-91161AA6B0B2}"/>
              </a:ext>
            </a:extLst>
          </p:cNvPr>
          <p:cNvGraphicFramePr>
            <a:graphicFrameLocks noGrp="1"/>
          </p:cNvGraphicFramePr>
          <p:nvPr/>
        </p:nvGraphicFramePr>
        <p:xfrm>
          <a:off x="1631950" y="1793875"/>
          <a:ext cx="3168650" cy="825120"/>
        </p:xfrm>
        <a:graphic>
          <a:graphicData uri="http://schemas.openxmlformats.org/drawingml/2006/table">
            <a:tbl>
              <a:tblPr/>
              <a:tblGrid>
                <a:gridCol w="3168650">
                  <a:extLst>
                    <a:ext uri="{9D8B030D-6E8A-4147-A177-3AD203B41FA5}">
                      <a16:colId xmlns:a16="http://schemas.microsoft.com/office/drawing/2014/main" xmlns="" val="2974291074"/>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Daha iyi anlamak için sorular sormak</a:t>
                      </a:r>
                    </a:p>
                  </a:txBody>
                  <a:tcPr marL="90000" marR="90000" marT="46800" marB="46800"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1574662752"/>
                  </a:ext>
                </a:extLst>
              </a:tr>
            </a:tbl>
          </a:graphicData>
        </a:graphic>
      </p:graphicFrame>
      <p:graphicFrame>
        <p:nvGraphicFramePr>
          <p:cNvPr id="12475" name="Group 187">
            <a:extLst>
              <a:ext uri="{FF2B5EF4-FFF2-40B4-BE49-F238E27FC236}">
                <a16:creationId xmlns:a16="http://schemas.microsoft.com/office/drawing/2014/main" xmlns="" id="{D028111E-16F7-4F9A-9BD8-458E7ECF2DA0}"/>
              </a:ext>
            </a:extLst>
          </p:cNvPr>
          <p:cNvGraphicFramePr>
            <a:graphicFrameLocks noGrp="1"/>
          </p:cNvGraphicFramePr>
          <p:nvPr/>
        </p:nvGraphicFramePr>
        <p:xfrm>
          <a:off x="1631950" y="2833688"/>
          <a:ext cx="3168650" cy="1920240"/>
        </p:xfrm>
        <a:graphic>
          <a:graphicData uri="http://schemas.openxmlformats.org/drawingml/2006/table">
            <a:tbl>
              <a:tblPr/>
              <a:tblGrid>
                <a:gridCol w="3168650">
                  <a:extLst>
                    <a:ext uri="{9D8B030D-6E8A-4147-A177-3AD203B41FA5}">
                      <a16:colId xmlns:a16="http://schemas.microsoft.com/office/drawing/2014/main" xmlns="" val="3967896309"/>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Dikkatli bir şekilde dinlemek ve dinlediğinizi davranışınızla belli etmek.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1248857659"/>
                  </a:ext>
                </a:extLst>
              </a:tr>
            </a:tbl>
          </a:graphicData>
        </a:graphic>
      </p:graphicFrame>
      <p:graphicFrame>
        <p:nvGraphicFramePr>
          <p:cNvPr id="12476" name="Group 188">
            <a:extLst>
              <a:ext uri="{FF2B5EF4-FFF2-40B4-BE49-F238E27FC236}">
                <a16:creationId xmlns:a16="http://schemas.microsoft.com/office/drawing/2014/main" xmlns="" id="{D7FFF87C-2282-487B-836F-0BA1250446F2}"/>
              </a:ext>
            </a:extLst>
          </p:cNvPr>
          <p:cNvGraphicFramePr>
            <a:graphicFrameLocks noGrp="1"/>
          </p:cNvGraphicFramePr>
          <p:nvPr/>
        </p:nvGraphicFramePr>
        <p:xfrm>
          <a:off x="1565275" y="4859339"/>
          <a:ext cx="3168650" cy="720725"/>
        </p:xfrm>
        <a:graphic>
          <a:graphicData uri="http://schemas.openxmlformats.org/drawingml/2006/table">
            <a:tbl>
              <a:tblPr/>
              <a:tblGrid>
                <a:gridCol w="3168650">
                  <a:extLst>
                    <a:ext uri="{9D8B030D-6E8A-4147-A177-3AD203B41FA5}">
                      <a16:colId xmlns:a16="http://schemas.microsoft.com/office/drawing/2014/main" xmlns="" val="3088451807"/>
                    </a:ext>
                  </a:extLst>
                </a:gridCol>
              </a:tblGrid>
              <a:tr h="720725">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Geribildirim vermek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1701781042"/>
                  </a:ext>
                </a:extLst>
              </a:tr>
            </a:tbl>
          </a:graphicData>
        </a:graphic>
      </p:graphicFrame>
      <p:graphicFrame>
        <p:nvGraphicFramePr>
          <p:cNvPr id="12477" name="Group 189">
            <a:extLst>
              <a:ext uri="{FF2B5EF4-FFF2-40B4-BE49-F238E27FC236}">
                <a16:creationId xmlns:a16="http://schemas.microsoft.com/office/drawing/2014/main" xmlns="" id="{397E2350-1F9B-4242-9DE1-84742FC5F004}"/>
              </a:ext>
            </a:extLst>
          </p:cNvPr>
          <p:cNvGraphicFramePr>
            <a:graphicFrameLocks noGrp="1"/>
          </p:cNvGraphicFramePr>
          <p:nvPr/>
        </p:nvGraphicFramePr>
        <p:xfrm>
          <a:off x="1565276" y="5788025"/>
          <a:ext cx="3167063" cy="863600"/>
        </p:xfrm>
        <a:graphic>
          <a:graphicData uri="http://schemas.openxmlformats.org/drawingml/2006/table">
            <a:tbl>
              <a:tblPr/>
              <a:tblGrid>
                <a:gridCol w="3167063">
                  <a:extLst>
                    <a:ext uri="{9D8B030D-6E8A-4147-A177-3AD203B41FA5}">
                      <a16:colId xmlns:a16="http://schemas.microsoft.com/office/drawing/2014/main" xmlns="" val="266370664"/>
                    </a:ext>
                  </a:extLst>
                </a:gridCol>
              </a:tblGrid>
              <a:tr h="8636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Empatik sabırlı ve kabul edici olmak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97765431"/>
                  </a:ext>
                </a:extLst>
              </a:tr>
            </a:tbl>
          </a:graphicData>
        </a:graphic>
      </p:graphicFrame>
      <p:graphicFrame>
        <p:nvGraphicFramePr>
          <p:cNvPr id="12478" name="Group 190">
            <a:extLst>
              <a:ext uri="{FF2B5EF4-FFF2-40B4-BE49-F238E27FC236}">
                <a16:creationId xmlns:a16="http://schemas.microsoft.com/office/drawing/2014/main" xmlns="" id="{9EC18DC4-8454-4AA7-B53C-9460615483E1}"/>
              </a:ext>
            </a:extLst>
          </p:cNvPr>
          <p:cNvGraphicFramePr>
            <a:graphicFrameLocks noGrp="1"/>
          </p:cNvGraphicFramePr>
          <p:nvPr/>
        </p:nvGraphicFramePr>
        <p:xfrm>
          <a:off x="4913314" y="5157789"/>
          <a:ext cx="2447925" cy="1439863"/>
        </p:xfrm>
        <a:graphic>
          <a:graphicData uri="http://schemas.openxmlformats.org/drawingml/2006/table">
            <a:tbl>
              <a:tblPr/>
              <a:tblGrid>
                <a:gridCol w="2447925">
                  <a:extLst>
                    <a:ext uri="{9D8B030D-6E8A-4147-A177-3AD203B41FA5}">
                      <a16:colId xmlns:a16="http://schemas.microsoft.com/office/drawing/2014/main" xmlns="" val="3776129054"/>
                    </a:ext>
                  </a:extLst>
                </a:gridCol>
              </a:tblGrid>
              <a:tr h="14398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200" b="1" i="0" u="none" strike="noStrike" cap="none" normalizeH="0" baseline="0">
                          <a:ln>
                            <a:noFill/>
                          </a:ln>
                          <a:solidFill>
                            <a:schemeClr val="tx1"/>
                          </a:solidFill>
                          <a:effectLst/>
                          <a:latin typeface="Comic Sans MS" panose="030F0702030302020204" pitchFamily="66" charset="0"/>
                        </a:rPr>
                        <a:t>Yeri ve zamanı uygun olduğunda şaka yapmak ve gülümsemek.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2537520978"/>
                  </a:ext>
                </a:extLst>
              </a:tr>
            </a:tbl>
          </a:graphicData>
        </a:graphic>
      </p:graphicFrame>
      <p:graphicFrame>
        <p:nvGraphicFramePr>
          <p:cNvPr id="12479" name="Group 191">
            <a:extLst>
              <a:ext uri="{FF2B5EF4-FFF2-40B4-BE49-F238E27FC236}">
                <a16:creationId xmlns:a16="http://schemas.microsoft.com/office/drawing/2014/main" xmlns="" id="{503736BB-34B5-4B99-91A3-5F1012EB4EE7}"/>
              </a:ext>
            </a:extLst>
          </p:cNvPr>
          <p:cNvGraphicFramePr>
            <a:graphicFrameLocks noGrp="1"/>
          </p:cNvGraphicFramePr>
          <p:nvPr/>
        </p:nvGraphicFramePr>
        <p:xfrm>
          <a:off x="7591426" y="5084763"/>
          <a:ext cx="3076575" cy="1920240"/>
        </p:xfrm>
        <a:graphic>
          <a:graphicData uri="http://schemas.openxmlformats.org/drawingml/2006/table">
            <a:tbl>
              <a:tblPr/>
              <a:tblGrid>
                <a:gridCol w="3076575">
                  <a:extLst>
                    <a:ext uri="{9D8B030D-6E8A-4147-A177-3AD203B41FA5}">
                      <a16:colId xmlns:a16="http://schemas.microsoft.com/office/drawing/2014/main" xmlns="" val="4238959352"/>
                    </a:ext>
                  </a:extLst>
                </a:gridCol>
              </a:tblGrid>
              <a:tr h="1773238">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Etkileşime önem vermek uygun olduğunda kişiye dokunmak ve sarılmak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308521622"/>
                  </a:ext>
                </a:extLst>
              </a:tr>
            </a:tbl>
          </a:graphicData>
        </a:graphic>
      </p:graphicFrame>
      <p:graphicFrame>
        <p:nvGraphicFramePr>
          <p:cNvPr id="12480" name="Group 192">
            <a:extLst>
              <a:ext uri="{FF2B5EF4-FFF2-40B4-BE49-F238E27FC236}">
                <a16:creationId xmlns:a16="http://schemas.microsoft.com/office/drawing/2014/main" xmlns="" id="{76519908-4E5B-45CD-AEA3-6D62B8A0F320}"/>
              </a:ext>
            </a:extLst>
          </p:cNvPr>
          <p:cNvGraphicFramePr>
            <a:graphicFrameLocks noGrp="1"/>
          </p:cNvGraphicFramePr>
          <p:nvPr/>
        </p:nvGraphicFramePr>
        <p:xfrm>
          <a:off x="7581900" y="3933826"/>
          <a:ext cx="3086100" cy="1008063"/>
        </p:xfrm>
        <a:graphic>
          <a:graphicData uri="http://schemas.openxmlformats.org/drawingml/2006/table">
            <a:tbl>
              <a:tblPr/>
              <a:tblGrid>
                <a:gridCol w="3086100">
                  <a:extLst>
                    <a:ext uri="{9D8B030D-6E8A-4147-A177-3AD203B41FA5}">
                      <a16:colId xmlns:a16="http://schemas.microsoft.com/office/drawing/2014/main" xmlns="" val="3471844561"/>
                    </a:ext>
                  </a:extLst>
                </a:gridCol>
              </a:tblGrid>
              <a:tr h="10080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Basit ve anlaşılır bir dil kullanmak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1619206023"/>
                  </a:ext>
                </a:extLst>
              </a:tr>
            </a:tbl>
          </a:graphicData>
        </a:graphic>
      </p:graphicFrame>
      <p:graphicFrame>
        <p:nvGraphicFramePr>
          <p:cNvPr id="12481" name="Group 193">
            <a:extLst>
              <a:ext uri="{FF2B5EF4-FFF2-40B4-BE49-F238E27FC236}">
                <a16:creationId xmlns:a16="http://schemas.microsoft.com/office/drawing/2014/main" xmlns="" id="{58420767-5D83-4448-A518-88ABAA431FC6}"/>
              </a:ext>
            </a:extLst>
          </p:cNvPr>
          <p:cNvGraphicFramePr>
            <a:graphicFrameLocks noGrp="1"/>
          </p:cNvGraphicFramePr>
          <p:nvPr/>
        </p:nvGraphicFramePr>
        <p:xfrm>
          <a:off x="7572376" y="2997200"/>
          <a:ext cx="3095625" cy="822960"/>
        </p:xfrm>
        <a:graphic>
          <a:graphicData uri="http://schemas.openxmlformats.org/drawingml/2006/table">
            <a:tbl>
              <a:tblPr/>
              <a:tblGrid>
                <a:gridCol w="3095625">
                  <a:extLst>
                    <a:ext uri="{9D8B030D-6E8A-4147-A177-3AD203B41FA5}">
                      <a16:colId xmlns:a16="http://schemas.microsoft.com/office/drawing/2014/main" xmlns="" val="10462989"/>
                    </a:ext>
                  </a:extLst>
                </a:gridCol>
              </a:tblGrid>
              <a:tr h="792163">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Açık uçlu sorular sormak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350853595"/>
                  </a:ext>
                </a:extLst>
              </a:tr>
            </a:tbl>
          </a:graphicData>
        </a:graphic>
      </p:graphicFrame>
      <p:graphicFrame>
        <p:nvGraphicFramePr>
          <p:cNvPr id="12482" name="Group 194">
            <a:extLst>
              <a:ext uri="{FF2B5EF4-FFF2-40B4-BE49-F238E27FC236}">
                <a16:creationId xmlns:a16="http://schemas.microsoft.com/office/drawing/2014/main" xmlns="" id="{83A94F4B-2E68-40AB-A04D-EFA3BBEE8FE8}"/>
              </a:ext>
            </a:extLst>
          </p:cNvPr>
          <p:cNvGraphicFramePr>
            <a:graphicFrameLocks noGrp="1"/>
          </p:cNvGraphicFramePr>
          <p:nvPr/>
        </p:nvGraphicFramePr>
        <p:xfrm>
          <a:off x="7680326" y="1700213"/>
          <a:ext cx="2987675" cy="1188720"/>
        </p:xfrm>
        <a:graphic>
          <a:graphicData uri="http://schemas.openxmlformats.org/drawingml/2006/table">
            <a:tbl>
              <a:tblPr/>
              <a:tblGrid>
                <a:gridCol w="2987675">
                  <a:extLst>
                    <a:ext uri="{9D8B030D-6E8A-4147-A177-3AD203B41FA5}">
                      <a16:colId xmlns:a16="http://schemas.microsoft.com/office/drawing/2014/main" xmlns="" val="2609436832"/>
                    </a:ext>
                  </a:extLst>
                </a:gridCol>
              </a:tblGrid>
              <a:tr h="863600">
                <a:tc>
                  <a:txBody>
                    <a:bodyPr/>
                    <a:lstStyle>
                      <a:lvl1pPr>
                        <a:defRPr sz="28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a:defRPr sz="2000">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altLang="tr-TR" sz="2400" b="1" i="0" u="none" strike="noStrike" cap="none" normalizeH="0" baseline="0">
                          <a:ln>
                            <a:noFill/>
                          </a:ln>
                          <a:solidFill>
                            <a:schemeClr val="tx1"/>
                          </a:solidFill>
                          <a:effectLst/>
                          <a:latin typeface="Comic Sans MS" panose="030F0702030302020204" pitchFamily="66" charset="0"/>
                        </a:rPr>
                        <a:t>Yüzyüze konuşmak, gerekirse yanına</a:t>
                      </a:r>
                      <a:r>
                        <a:rPr kumimoji="0" lang="tr-TR" altLang="tr-TR" sz="2400" b="1" i="0" u="none" strike="noStrike" cap="none" normalizeH="0" baseline="0">
                          <a:ln>
                            <a:noFill/>
                          </a:ln>
                          <a:solidFill>
                            <a:srgbClr val="FFFF00"/>
                          </a:solidFill>
                          <a:effectLst/>
                          <a:latin typeface="Comic Sans MS" panose="030F0702030302020204" pitchFamily="66" charset="0"/>
                        </a:rPr>
                        <a:t> </a:t>
                      </a:r>
                      <a:r>
                        <a:rPr kumimoji="0" lang="tr-TR" altLang="tr-TR" sz="2400" b="1" i="0" u="none" strike="noStrike" cap="none" normalizeH="0" baseline="0">
                          <a:ln>
                            <a:noFill/>
                          </a:ln>
                          <a:solidFill>
                            <a:schemeClr val="tx1"/>
                          </a:solidFill>
                          <a:effectLst/>
                          <a:latin typeface="Comic Sans MS" panose="030F0702030302020204" pitchFamily="66" charset="0"/>
                        </a:rPr>
                        <a:t>oturmak</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xmlns="" val="3115022187"/>
                  </a:ext>
                </a:extLst>
              </a:tr>
            </a:tbl>
          </a:graphicData>
        </a:graphic>
      </p:graphicFrame>
      <p:pic>
        <p:nvPicPr>
          <p:cNvPr id="12404" name="Picture 116" descr="http://www.psikoloji.gen.tr/modules/Forums/images/avatars/gallery/011.gif">
            <a:extLst>
              <a:ext uri="{FF2B5EF4-FFF2-40B4-BE49-F238E27FC236}">
                <a16:creationId xmlns:a16="http://schemas.microsoft.com/office/drawing/2014/main" xmlns="" id="{498A2244-143C-4EFE-8E4D-9F6724C22C20}"/>
              </a:ext>
            </a:extLst>
          </p:cNvPr>
          <p:cNvPicPr>
            <a:picLocks noGrp="1" noChangeAspect="1" noChangeArrowheads="1"/>
          </p:cNvPicPr>
          <p:nvPr>
            <p:ph/>
          </p:nvPr>
        </p:nvPicPr>
        <p:blipFill>
          <a:blip r:embed="rId2" r:link="rId3">
            <a:extLst>
              <a:ext uri="{28A0092B-C50C-407E-A947-70E740481C1C}">
                <a14:useLocalDpi xmlns:a14="http://schemas.microsoft.com/office/drawing/2010/main" val="0"/>
              </a:ext>
            </a:extLst>
          </a:blip>
          <a:stretch>
            <a:fillRect/>
          </a:stretch>
        </p:blipFill>
        <p:spPr>
          <a:xfrm>
            <a:off x="5943600" y="3048000"/>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36853611"/>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xmlns="" id="{3F1F65FD-B066-4AA0-9AEB-4E459E3A2D49}"/>
              </a:ext>
            </a:extLst>
          </p:cNvPr>
          <p:cNvSpPr>
            <a:spLocks noGrp="1" noChangeArrowheads="1"/>
          </p:cNvSpPr>
          <p:nvPr>
            <p:ph idx="1"/>
          </p:nvPr>
        </p:nvSpPr>
        <p:spPr>
          <a:xfrm>
            <a:off x="1524000" y="234176"/>
            <a:ext cx="9144000" cy="6177775"/>
          </a:xfrm>
        </p:spPr>
        <p:txBody>
          <a:bodyPr>
            <a:normAutofit/>
          </a:bodyPr>
          <a:lstStyle/>
          <a:p>
            <a:pPr>
              <a:buFontTx/>
              <a:buNone/>
            </a:pPr>
            <a:r>
              <a:rPr lang="tr-TR" altLang="tr-TR" sz="2400" b="1" u="sng" dirty="0"/>
              <a:t>ET</a:t>
            </a:r>
            <a:r>
              <a:rPr lang="tr-TR" altLang="tr-TR" sz="2400" b="1" u="sng" dirty="0">
                <a:latin typeface="Comic Sans MS" panose="030F0702030302020204" pitchFamily="66" charset="0"/>
              </a:rPr>
              <a:t>KİN DİNLEMEDE SEN- BEN İLETİLERİ</a:t>
            </a:r>
          </a:p>
          <a:p>
            <a:pPr algn="ctr">
              <a:buFontTx/>
              <a:buNone/>
            </a:pPr>
            <a:r>
              <a:rPr lang="tr-TR" altLang="tr-TR" sz="2400" b="1" u="sng" dirty="0">
                <a:latin typeface="Comic Sans MS" panose="030F0702030302020204" pitchFamily="66" charset="0"/>
              </a:rPr>
              <a:t>“BEN DİLİ:</a:t>
            </a:r>
            <a:r>
              <a:rPr lang="tr-TR" altLang="tr-TR" sz="2400" b="1" dirty="0">
                <a:latin typeface="Comic Sans MS" panose="030F0702030302020204" pitchFamily="66" charset="0"/>
              </a:rPr>
              <a:t> </a:t>
            </a:r>
          </a:p>
          <a:p>
            <a:pPr>
              <a:buFontTx/>
              <a:buNone/>
            </a:pPr>
            <a:r>
              <a:rPr lang="tr-TR" altLang="tr-TR" sz="2400" b="1" dirty="0">
                <a:latin typeface="Comic Sans MS" panose="030F0702030302020204" pitchFamily="66" charset="0"/>
              </a:rPr>
              <a:t>       Kişinin o anda karşılaştığı durum ve davranış karşısında kişisel tepkisini duygu ve düşüncelerle açıklayan bir ifade tarzıdır yani duygu ve düşüncelerimizi içtenlikle ifade eden sözcüklerdir.     (NAVARO)</a:t>
            </a:r>
          </a:p>
          <a:p>
            <a:pPr>
              <a:buFontTx/>
              <a:buNone/>
            </a:pPr>
            <a:r>
              <a:rPr lang="tr-TR" altLang="tr-TR" sz="2400" b="1" dirty="0">
                <a:latin typeface="Comic Sans MS" panose="030F0702030302020204" pitchFamily="66" charset="0"/>
              </a:rPr>
              <a:t> ”Bana kırıldığını şimdi anladım.”</a:t>
            </a:r>
          </a:p>
          <a:p>
            <a:pPr>
              <a:buFontTx/>
              <a:buNone/>
            </a:pPr>
            <a:r>
              <a:rPr lang="tr-TR" altLang="tr-TR" sz="2400" b="1" dirty="0">
                <a:latin typeface="Comic Sans MS" panose="030F0702030302020204" pitchFamily="66" charset="0"/>
              </a:rPr>
              <a:t>“Ders çalışma sorumluluğunu almadığını düşünüyorum.”</a:t>
            </a:r>
          </a:p>
          <a:p>
            <a:pPr>
              <a:buFontTx/>
              <a:buNone/>
            </a:pPr>
            <a:r>
              <a:rPr lang="tr-TR" altLang="tr-TR" sz="2400" b="1" dirty="0">
                <a:latin typeface="Comic Sans MS" panose="030F0702030302020204" pitchFamily="66" charset="0"/>
              </a:rPr>
              <a:t>“Seni bu denli kızdırdığımı bilmiyordum.”</a:t>
            </a:r>
          </a:p>
          <a:p>
            <a:pPr>
              <a:buFontTx/>
              <a:buNone/>
            </a:pPr>
            <a:endParaRPr lang="tr-TR" altLang="tr-TR" sz="2400" b="1" dirty="0">
              <a:solidFill>
                <a:srgbClr val="FF9900"/>
              </a:solidFill>
            </a:endParaRPr>
          </a:p>
        </p:txBody>
      </p:sp>
    </p:spTree>
    <p:extLst>
      <p:ext uri="{BB962C8B-B14F-4D97-AF65-F5344CB8AC3E}">
        <p14:creationId xmlns:p14="http://schemas.microsoft.com/office/powerpoint/2010/main" val="29132702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xmlns="" id="{174CEF0F-1B1F-482A-A1B0-2883307AA8B3}"/>
              </a:ext>
            </a:extLst>
          </p:cNvPr>
          <p:cNvSpPr>
            <a:spLocks noGrp="1" noChangeArrowheads="1"/>
          </p:cNvSpPr>
          <p:nvPr>
            <p:ph type="body" sz="half" idx="2"/>
          </p:nvPr>
        </p:nvSpPr>
        <p:spPr>
          <a:xfrm>
            <a:off x="1828801" y="1483113"/>
            <a:ext cx="8118088" cy="4192202"/>
          </a:xfrm>
        </p:spPr>
        <p:txBody>
          <a:bodyPr>
            <a:normAutofit/>
          </a:bodyPr>
          <a:lstStyle/>
          <a:p>
            <a:pPr eaLnBrk="1" hangingPunct="1">
              <a:lnSpc>
                <a:spcPct val="80000"/>
              </a:lnSpc>
            </a:pPr>
            <a:r>
              <a:rPr lang="tr-TR" altLang="tr-TR" sz="3600" b="1" dirty="0">
                <a:solidFill>
                  <a:srgbClr val="002060"/>
                </a:solidFill>
                <a:latin typeface="Comic Sans MS" panose="030F0702030302020204" pitchFamily="66" charset="0"/>
              </a:rPr>
              <a:t>İzin Verici (Hoşgörülü) Tutum</a:t>
            </a:r>
          </a:p>
          <a:p>
            <a:pPr eaLnBrk="1" hangingPunct="1">
              <a:lnSpc>
                <a:spcPct val="80000"/>
              </a:lnSpc>
            </a:pPr>
            <a:endParaRPr lang="tr-TR" altLang="tr-TR" sz="3600" b="1" dirty="0">
              <a:solidFill>
                <a:srgbClr val="002060"/>
              </a:solidFill>
              <a:latin typeface="Comic Sans MS" panose="030F0702030302020204" pitchFamily="66" charset="0"/>
            </a:endParaRPr>
          </a:p>
          <a:p>
            <a:pPr eaLnBrk="1" hangingPunct="1">
              <a:lnSpc>
                <a:spcPct val="80000"/>
              </a:lnSpc>
            </a:pPr>
            <a:r>
              <a:rPr lang="tr-TR" altLang="tr-TR" sz="3600" b="1" u="sng" dirty="0">
                <a:solidFill>
                  <a:srgbClr val="002060"/>
                </a:solidFill>
                <a:latin typeface="Comic Sans MS" panose="030F0702030302020204" pitchFamily="66" charset="0"/>
              </a:rPr>
              <a:t>İlgisiz Tutum</a:t>
            </a:r>
          </a:p>
          <a:p>
            <a:pPr eaLnBrk="1" hangingPunct="1">
              <a:lnSpc>
                <a:spcPct val="80000"/>
              </a:lnSpc>
              <a:buFont typeface="Wingdings" panose="05000000000000000000" pitchFamily="2" charset="2"/>
              <a:buNone/>
            </a:pPr>
            <a:endParaRPr lang="en-US" altLang="tr-TR" sz="3600" b="1" u="sng" dirty="0">
              <a:solidFill>
                <a:srgbClr val="002060"/>
              </a:solidFill>
              <a:latin typeface="Comic Sans MS" panose="030F0702030302020204" pitchFamily="66" charset="0"/>
            </a:endParaRPr>
          </a:p>
          <a:p>
            <a:pPr eaLnBrk="1" hangingPunct="1">
              <a:lnSpc>
                <a:spcPct val="80000"/>
              </a:lnSpc>
            </a:pPr>
            <a:r>
              <a:rPr lang="en-US" altLang="tr-TR" sz="3600" b="1" u="sng" dirty="0" err="1">
                <a:solidFill>
                  <a:srgbClr val="002060"/>
                </a:solidFill>
                <a:latin typeface="Comic Sans MS" panose="030F0702030302020204" pitchFamily="66" charset="0"/>
              </a:rPr>
              <a:t>Demokratik</a:t>
            </a:r>
            <a:r>
              <a:rPr lang="en-US" altLang="tr-TR" sz="3600" b="1" u="sng" dirty="0">
                <a:solidFill>
                  <a:srgbClr val="002060"/>
                </a:solidFill>
                <a:latin typeface="Comic Sans MS" panose="030F0702030302020204" pitchFamily="66" charset="0"/>
              </a:rPr>
              <a:t> </a:t>
            </a:r>
            <a:r>
              <a:rPr lang="en-US" altLang="tr-TR" sz="3600" b="1" u="sng" dirty="0" err="1">
                <a:solidFill>
                  <a:srgbClr val="002060"/>
                </a:solidFill>
                <a:latin typeface="Comic Sans MS" panose="030F0702030302020204" pitchFamily="66" charset="0"/>
              </a:rPr>
              <a:t>Tutum</a:t>
            </a:r>
            <a:endParaRPr lang="tr-TR" altLang="tr-TR" sz="3600" b="1" dirty="0">
              <a:solidFill>
                <a:srgbClr val="002060"/>
              </a:solidFill>
              <a:latin typeface="Comic Sans MS" panose="030F0702030302020204" pitchFamily="66" charset="0"/>
            </a:endParaRPr>
          </a:p>
          <a:p>
            <a:pPr eaLnBrk="1" hangingPunct="1"/>
            <a:endParaRPr lang="tr-TR" altLang="tr-TR" sz="3600" dirty="0">
              <a:solidFill>
                <a:srgbClr val="009900"/>
              </a:solidFill>
              <a:latin typeface="Comic Sans MS" panose="030F0702030302020204" pitchFamily="66" charset="0"/>
            </a:endParaRPr>
          </a:p>
        </p:txBody>
      </p:sp>
    </p:spTree>
    <p:extLst>
      <p:ext uri="{BB962C8B-B14F-4D97-AF65-F5344CB8AC3E}">
        <p14:creationId xmlns:p14="http://schemas.microsoft.com/office/powerpoint/2010/main" val="238069711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checkerboard(across)">
                                      <p:cBhvr>
                                        <p:cTn id="7" dur="1000"/>
                                        <p:tgtEl>
                                          <p:spTgt spid="634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490">
                                            <p:txEl>
                                              <p:pRg st="2" end="2"/>
                                            </p:txEl>
                                          </p:spTgt>
                                        </p:tgtEl>
                                        <p:attrNameLst>
                                          <p:attrName>style.visibility</p:attrName>
                                        </p:attrNameLst>
                                      </p:cBhvr>
                                      <p:to>
                                        <p:strVal val="visible"/>
                                      </p:to>
                                    </p:set>
                                    <p:animEffect transition="in" filter="checkerboard(across)">
                                      <p:cBhvr>
                                        <p:cTn id="12" dur="1000"/>
                                        <p:tgtEl>
                                          <p:spTgt spid="6349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3490">
                                            <p:txEl>
                                              <p:pRg st="4" end="4"/>
                                            </p:txEl>
                                          </p:spTgt>
                                        </p:tgtEl>
                                        <p:attrNameLst>
                                          <p:attrName>style.visibility</p:attrName>
                                        </p:attrNameLst>
                                      </p:cBhvr>
                                      <p:to>
                                        <p:strVal val="visible"/>
                                      </p:to>
                                    </p:set>
                                    <p:animEffect transition="in" filter="checkerboard(across)">
                                      <p:cBhvr>
                                        <p:cTn id="17" dur="1000"/>
                                        <p:tgtEl>
                                          <p:spTgt spid="634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06" name="Rectangle 18">
            <a:extLst>
              <a:ext uri="{FF2B5EF4-FFF2-40B4-BE49-F238E27FC236}">
                <a16:creationId xmlns:a16="http://schemas.microsoft.com/office/drawing/2014/main" xmlns="" id="{630D24A3-7630-4EA8-8878-69471F443A6A}"/>
              </a:ext>
            </a:extLst>
          </p:cNvPr>
          <p:cNvSpPr>
            <a:spLocks noGrp="1" noChangeArrowheads="1"/>
          </p:cNvSpPr>
          <p:nvPr>
            <p:ph idx="1"/>
          </p:nvPr>
        </p:nvSpPr>
        <p:spPr>
          <a:xfrm>
            <a:off x="1524000" y="758282"/>
            <a:ext cx="9144000" cy="6099717"/>
          </a:xfrm>
        </p:spPr>
        <p:txBody>
          <a:bodyPr>
            <a:normAutofit/>
          </a:bodyPr>
          <a:lstStyle/>
          <a:p>
            <a:pPr>
              <a:buFontTx/>
              <a:buNone/>
            </a:pPr>
            <a:r>
              <a:rPr lang="tr-TR" altLang="tr-TR" sz="2800" b="1" u="sng" dirty="0">
                <a:latin typeface="Comic Sans MS" panose="030F0702030302020204" pitchFamily="66" charset="0"/>
              </a:rPr>
              <a:t>Ben dili cümleleri:</a:t>
            </a:r>
          </a:p>
          <a:p>
            <a:pPr>
              <a:buFontTx/>
              <a:buNone/>
            </a:pPr>
            <a:r>
              <a:rPr lang="tr-TR" altLang="tr-TR" sz="2800" b="1" dirty="0">
                <a:latin typeface="Comic Sans MS" panose="030F0702030302020204" pitchFamily="66" charset="0"/>
              </a:rPr>
              <a:t>*Suçlayıcı ve yargılayıcı yorumlar içermediği için kendinizi </a:t>
            </a:r>
            <a:r>
              <a:rPr lang="tr-TR" altLang="tr-TR" sz="2800" b="1" u="sng" dirty="0">
                <a:latin typeface="Comic Sans MS" panose="030F0702030302020204" pitchFamily="66" charset="0"/>
              </a:rPr>
              <a:t>rahat hissetmenize</a:t>
            </a:r>
            <a:r>
              <a:rPr lang="tr-TR" altLang="tr-TR" sz="2800" b="1" dirty="0">
                <a:latin typeface="Comic Sans MS" panose="030F0702030302020204" pitchFamily="66" charset="0"/>
              </a:rPr>
              <a:t> yardımcı olur.</a:t>
            </a:r>
          </a:p>
          <a:p>
            <a:pPr>
              <a:buFontTx/>
              <a:buNone/>
            </a:pPr>
            <a:r>
              <a:rPr lang="tr-TR" altLang="tr-TR" sz="2800" b="1" dirty="0">
                <a:latin typeface="Comic Sans MS" panose="030F0702030302020204" pitchFamily="66" charset="0"/>
              </a:rPr>
              <a:t>*Gençlerin </a:t>
            </a:r>
            <a:r>
              <a:rPr lang="tr-TR" altLang="tr-TR" sz="2800" b="1" u="sng" dirty="0">
                <a:latin typeface="Comic Sans MS" panose="030F0702030302020204" pitchFamily="66" charset="0"/>
              </a:rPr>
              <a:t>kendilerine güvenlerinin</a:t>
            </a:r>
            <a:r>
              <a:rPr lang="tr-TR" altLang="tr-TR" sz="2800" b="1" dirty="0">
                <a:latin typeface="Comic Sans MS" panose="030F0702030302020204" pitchFamily="66" charset="0"/>
              </a:rPr>
              <a:t> gelişmesine yardımcı olur.</a:t>
            </a:r>
          </a:p>
          <a:p>
            <a:pPr>
              <a:buFontTx/>
              <a:buNone/>
            </a:pPr>
            <a:r>
              <a:rPr lang="tr-TR" altLang="tr-TR" sz="2800" b="1" dirty="0">
                <a:latin typeface="Comic Sans MS" panose="030F0702030302020204" pitchFamily="66" charset="0"/>
              </a:rPr>
              <a:t>*Gençlerin </a:t>
            </a:r>
            <a:r>
              <a:rPr lang="tr-TR" altLang="tr-TR" sz="2800" b="1" u="sng" dirty="0">
                <a:latin typeface="Comic Sans MS" panose="030F0702030302020204" pitchFamily="66" charset="0"/>
              </a:rPr>
              <a:t>kendilerini değerlendirme</a:t>
            </a:r>
            <a:r>
              <a:rPr lang="tr-TR" altLang="tr-TR" sz="2800" b="1" dirty="0">
                <a:latin typeface="Comic Sans MS" panose="030F0702030302020204" pitchFamily="66" charset="0"/>
              </a:rPr>
              <a:t> becerileri kazanmalarına yardımcı olur.</a:t>
            </a:r>
          </a:p>
          <a:p>
            <a:pPr>
              <a:buFontTx/>
              <a:buNone/>
            </a:pPr>
            <a:r>
              <a:rPr lang="tr-TR" altLang="tr-TR" sz="2800" b="1" dirty="0">
                <a:latin typeface="Comic Sans MS" panose="030F0702030302020204" pitchFamily="66" charset="0"/>
              </a:rPr>
              <a:t>*Beklentileri ifade etmede </a:t>
            </a:r>
            <a:r>
              <a:rPr lang="tr-TR" altLang="tr-TR" sz="2800" b="1" u="sng" dirty="0">
                <a:latin typeface="Comic Sans MS" panose="030F0702030302020204" pitchFamily="66" charset="0"/>
              </a:rPr>
              <a:t>en etkili yoldur</a:t>
            </a:r>
            <a:r>
              <a:rPr lang="tr-TR" altLang="tr-TR" sz="2800" b="1" dirty="0">
                <a:latin typeface="Comic Sans MS" panose="030F0702030302020204" pitchFamily="66" charset="0"/>
              </a:rPr>
              <a:t>.</a:t>
            </a:r>
          </a:p>
          <a:p>
            <a:pPr>
              <a:buFontTx/>
              <a:buNone/>
            </a:pPr>
            <a:r>
              <a:rPr lang="tr-TR" altLang="tr-TR" sz="2800" b="1" dirty="0">
                <a:latin typeface="Comic Sans MS" panose="030F0702030302020204" pitchFamily="66" charset="0"/>
              </a:rPr>
              <a:t>*Davranışını </a:t>
            </a:r>
            <a:r>
              <a:rPr lang="tr-TR" altLang="tr-TR" sz="2800" b="1" u="sng" dirty="0">
                <a:latin typeface="Comic Sans MS" panose="030F0702030302020204" pitchFamily="66" charset="0"/>
              </a:rPr>
              <a:t>değiştirme</a:t>
            </a:r>
            <a:r>
              <a:rPr lang="tr-TR" altLang="tr-TR" sz="2800" b="1" dirty="0">
                <a:latin typeface="Comic Sans MS" panose="030F0702030302020204" pitchFamily="66" charset="0"/>
              </a:rPr>
              <a:t> sorumluluğunu kazandırır.</a:t>
            </a:r>
          </a:p>
          <a:p>
            <a:pPr>
              <a:buFontTx/>
              <a:buNone/>
            </a:pPr>
            <a:r>
              <a:rPr lang="tr-TR" altLang="tr-TR" sz="2800" b="1" dirty="0">
                <a:latin typeface="Comic Sans MS" panose="030F0702030302020204" pitchFamily="66" charset="0"/>
              </a:rPr>
              <a:t>*Gençler </a:t>
            </a:r>
            <a:r>
              <a:rPr lang="tr-TR" altLang="tr-TR" sz="2800" b="1" u="sng" dirty="0">
                <a:latin typeface="Comic Sans MS" panose="030F0702030302020204" pitchFamily="66" charset="0"/>
              </a:rPr>
              <a:t>sevildiğini düşünür</a:t>
            </a:r>
            <a:r>
              <a:rPr lang="tr-TR" altLang="tr-TR" sz="2800" b="1" dirty="0">
                <a:latin typeface="Comic Sans MS" panose="030F0702030302020204" pitchFamily="66" charset="0"/>
              </a:rPr>
              <a:t>.</a:t>
            </a:r>
          </a:p>
        </p:txBody>
      </p:sp>
    </p:spTree>
    <p:extLst>
      <p:ext uri="{BB962C8B-B14F-4D97-AF65-F5344CB8AC3E}">
        <p14:creationId xmlns:p14="http://schemas.microsoft.com/office/powerpoint/2010/main" val="497824922"/>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a:extLst>
              <a:ext uri="{FF2B5EF4-FFF2-40B4-BE49-F238E27FC236}">
                <a16:creationId xmlns:a16="http://schemas.microsoft.com/office/drawing/2014/main" xmlns="" id="{B9B30A63-7CF1-4387-ABBD-8F2426115A37}"/>
              </a:ext>
            </a:extLst>
          </p:cNvPr>
          <p:cNvSpPr>
            <a:spLocks noGrp="1" noChangeArrowheads="1"/>
          </p:cNvSpPr>
          <p:nvPr>
            <p:ph idx="1"/>
          </p:nvPr>
        </p:nvSpPr>
        <p:spPr>
          <a:xfrm>
            <a:off x="1524000" y="0"/>
            <a:ext cx="9144000" cy="6858000"/>
          </a:xfrm>
        </p:spPr>
        <p:txBody>
          <a:bodyPr>
            <a:normAutofit/>
          </a:bodyPr>
          <a:lstStyle/>
          <a:p>
            <a:pPr algn="ctr">
              <a:lnSpc>
                <a:spcPct val="90000"/>
              </a:lnSpc>
              <a:buFontTx/>
              <a:buNone/>
            </a:pPr>
            <a:r>
              <a:rPr lang="tr-TR" altLang="tr-TR" sz="6000" b="1" dirty="0">
                <a:solidFill>
                  <a:srgbClr val="FFFF00"/>
                </a:solidFill>
                <a:latin typeface="Comic Sans MS" panose="030F0702030302020204" pitchFamily="66" charset="0"/>
              </a:rPr>
              <a:t>        </a:t>
            </a:r>
          </a:p>
          <a:p>
            <a:pPr algn="ctr">
              <a:lnSpc>
                <a:spcPct val="90000"/>
              </a:lnSpc>
              <a:buFontTx/>
              <a:buNone/>
            </a:pPr>
            <a:r>
              <a:rPr lang="tr-TR" altLang="tr-TR" sz="6000" b="1" dirty="0">
                <a:solidFill>
                  <a:srgbClr val="FFFF00"/>
                </a:solidFill>
                <a:latin typeface="Comic Sans MS" panose="030F0702030302020204" pitchFamily="66" charset="0"/>
              </a:rPr>
              <a:t>   </a:t>
            </a:r>
          </a:p>
          <a:p>
            <a:pPr algn="ctr">
              <a:lnSpc>
                <a:spcPct val="90000"/>
              </a:lnSpc>
              <a:buFontTx/>
              <a:buNone/>
            </a:pPr>
            <a:r>
              <a:rPr lang="tr-TR" altLang="tr-TR" sz="3200" b="1" dirty="0">
                <a:latin typeface="Comic Sans MS" panose="030F0702030302020204" pitchFamily="66" charset="0"/>
              </a:rPr>
              <a:t>     *Ben dili cümlelerinde istenmeyen davranışı tanımlayıp, davranışla ilgili </a:t>
            </a:r>
            <a:r>
              <a:rPr lang="tr-TR" altLang="tr-TR" sz="3600" b="1" dirty="0">
                <a:latin typeface="Comic Sans MS" panose="030F0702030302020204" pitchFamily="66" charset="0"/>
              </a:rPr>
              <a:t>yargıları</a:t>
            </a:r>
            <a:r>
              <a:rPr lang="tr-TR" altLang="tr-TR" sz="3200" b="1" dirty="0">
                <a:latin typeface="Comic Sans MS" panose="030F0702030302020204" pitchFamily="66" charset="0"/>
              </a:rPr>
              <a:t> değil istenmeyen davranışın sizin üzerinizdeki etkilerini ifade edip, sizde uyandırdığı duyguyu tanımlamak daha etkili iletişimin kurulmasını sağlar.</a:t>
            </a:r>
          </a:p>
          <a:p>
            <a:pPr algn="ctr">
              <a:lnSpc>
                <a:spcPct val="90000"/>
              </a:lnSpc>
              <a:buFontTx/>
              <a:buNone/>
            </a:pPr>
            <a:endParaRPr lang="tr-TR" altLang="tr-TR" sz="3200" b="1" dirty="0">
              <a:latin typeface="Comic Sans MS" panose="030F0702030302020204" pitchFamily="66" charset="0"/>
            </a:endParaRPr>
          </a:p>
          <a:p>
            <a:pPr algn="ctr">
              <a:lnSpc>
                <a:spcPct val="90000"/>
              </a:lnSpc>
              <a:buFontTx/>
              <a:buNone/>
            </a:pPr>
            <a:endParaRPr lang="tr-TR" altLang="tr-TR" sz="6600" b="1" dirty="0">
              <a:solidFill>
                <a:srgbClr val="FFFF00"/>
              </a:solidFill>
              <a:latin typeface="Comic Sans MS" panose="030F0702030302020204" pitchFamily="66" charset="0"/>
            </a:endParaRPr>
          </a:p>
        </p:txBody>
      </p:sp>
    </p:spTree>
    <p:extLst>
      <p:ext uri="{BB962C8B-B14F-4D97-AF65-F5344CB8AC3E}">
        <p14:creationId xmlns:p14="http://schemas.microsoft.com/office/powerpoint/2010/main" val="2924969453"/>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xmlns="" id="{8185634A-1A7C-499D-8611-69F4F0838F3D}"/>
              </a:ext>
            </a:extLst>
          </p:cNvPr>
          <p:cNvSpPr>
            <a:spLocks noGrp="1" noChangeArrowheads="1"/>
          </p:cNvSpPr>
          <p:nvPr>
            <p:ph idx="1"/>
          </p:nvPr>
        </p:nvSpPr>
        <p:spPr>
          <a:xfrm>
            <a:off x="1524000" y="0"/>
            <a:ext cx="9144000" cy="6858000"/>
          </a:xfrm>
        </p:spPr>
        <p:txBody>
          <a:bodyPr>
            <a:normAutofit/>
          </a:bodyPr>
          <a:lstStyle/>
          <a:p>
            <a:pPr algn="ctr">
              <a:buFontTx/>
              <a:buNone/>
            </a:pPr>
            <a:r>
              <a:rPr lang="tr-TR" altLang="tr-TR" sz="3200" b="1" dirty="0">
                <a:latin typeface="Comic Sans MS" panose="030F0702030302020204" pitchFamily="66" charset="0"/>
              </a:rPr>
              <a:t>SEN İLETİLERİ</a:t>
            </a:r>
          </a:p>
          <a:p>
            <a:pPr>
              <a:buFontTx/>
              <a:buNone/>
            </a:pPr>
            <a:r>
              <a:rPr lang="tr-TR" altLang="tr-TR" sz="3200" b="1" dirty="0">
                <a:solidFill>
                  <a:srgbClr val="FF0000"/>
                </a:solidFill>
                <a:latin typeface="Comic Sans MS" panose="030F0702030302020204" pitchFamily="66" charset="0"/>
              </a:rPr>
              <a:t>Sen iletilerini kullanmak, iletişimi engeller.</a:t>
            </a:r>
          </a:p>
          <a:p>
            <a:pPr>
              <a:buFontTx/>
              <a:buNone/>
            </a:pPr>
            <a:r>
              <a:rPr lang="tr-TR" altLang="tr-TR" sz="3200" b="1" dirty="0">
                <a:latin typeface="Comic Sans MS" panose="030F0702030302020204" pitchFamily="66" charset="0"/>
              </a:rPr>
              <a:t>“Yap</a:t>
            </a:r>
            <a:r>
              <a:rPr lang="tr-TR" altLang="tr-TR" sz="3200" b="1" dirty="0">
                <a:solidFill>
                  <a:srgbClr val="FF0000"/>
                </a:solidFill>
                <a:latin typeface="Comic Sans MS" panose="030F0702030302020204" pitchFamily="66" charset="0"/>
              </a:rPr>
              <a:t>ma</a:t>
            </a:r>
            <a:r>
              <a:rPr lang="tr-TR" altLang="tr-TR" sz="3200" b="1" dirty="0">
                <a:latin typeface="Comic Sans MS" panose="030F0702030302020204" pitchFamily="66" charset="0"/>
              </a:rPr>
              <a:t> şunu.”</a:t>
            </a:r>
          </a:p>
          <a:p>
            <a:pPr>
              <a:buFontTx/>
              <a:buNone/>
            </a:pPr>
            <a:r>
              <a:rPr lang="tr-TR" altLang="tr-TR" sz="3200" b="1" dirty="0">
                <a:latin typeface="Comic Sans MS" panose="030F0702030302020204" pitchFamily="66" charset="0"/>
              </a:rPr>
              <a:t>“Neden böyle yapmıyor</a:t>
            </a:r>
            <a:r>
              <a:rPr lang="tr-TR" altLang="tr-TR" sz="3200" b="1" dirty="0">
                <a:solidFill>
                  <a:srgbClr val="FF0000"/>
                </a:solidFill>
                <a:latin typeface="Comic Sans MS" panose="030F0702030302020204" pitchFamily="66" charset="0"/>
              </a:rPr>
              <a:t>sun</a:t>
            </a:r>
            <a:r>
              <a:rPr lang="tr-TR" altLang="tr-TR" sz="3200" b="1" dirty="0">
                <a:latin typeface="Comic Sans MS" panose="030F0702030302020204" pitchFamily="66" charset="0"/>
              </a:rPr>
              <a:t>?”</a:t>
            </a:r>
          </a:p>
          <a:p>
            <a:pPr>
              <a:buFontTx/>
              <a:buNone/>
            </a:pPr>
            <a:r>
              <a:rPr lang="tr-TR" altLang="tr-TR" sz="3200" b="1" dirty="0">
                <a:latin typeface="Comic Sans MS" panose="030F0702030302020204" pitchFamily="66" charset="0"/>
              </a:rPr>
              <a:t>“Bunu yapmamalı</a:t>
            </a:r>
            <a:r>
              <a:rPr lang="tr-TR" altLang="tr-TR" sz="3200" b="1" dirty="0">
                <a:solidFill>
                  <a:srgbClr val="FF0000"/>
                </a:solidFill>
                <a:latin typeface="Comic Sans MS" panose="030F0702030302020204" pitchFamily="66" charset="0"/>
              </a:rPr>
              <a:t>sın</a:t>
            </a:r>
            <a:r>
              <a:rPr lang="tr-TR" altLang="tr-TR" sz="3200" b="1" dirty="0">
                <a:latin typeface="Comic Sans MS" panose="030F0702030302020204" pitchFamily="66" charset="0"/>
              </a:rPr>
              <a:t>.”</a:t>
            </a:r>
          </a:p>
          <a:p>
            <a:pPr>
              <a:buFontTx/>
              <a:buNone/>
            </a:pPr>
            <a:r>
              <a:rPr lang="tr-TR" altLang="tr-TR" sz="3200" b="1" dirty="0">
                <a:latin typeface="Comic Sans MS" panose="030F0702030302020204" pitchFamily="66" charset="0"/>
              </a:rPr>
              <a:t>“Kötü</a:t>
            </a:r>
            <a:r>
              <a:rPr lang="tr-TR" altLang="tr-TR" sz="3200" b="1" dirty="0">
                <a:solidFill>
                  <a:srgbClr val="FF0000"/>
                </a:solidFill>
                <a:latin typeface="Comic Sans MS" panose="030F0702030302020204" pitchFamily="66" charset="0"/>
              </a:rPr>
              <a:t>sün</a:t>
            </a:r>
            <a:r>
              <a:rPr lang="tr-TR" altLang="tr-TR" sz="3200" b="1" dirty="0">
                <a:latin typeface="Comic Sans MS" panose="030F0702030302020204" pitchFamily="66" charset="0"/>
              </a:rPr>
              <a:t>”</a:t>
            </a:r>
          </a:p>
          <a:p>
            <a:pPr>
              <a:buFontTx/>
              <a:buNone/>
            </a:pPr>
            <a:r>
              <a:rPr lang="tr-TR" altLang="tr-TR" sz="3200" b="1" dirty="0">
                <a:latin typeface="Comic Sans MS" panose="030F0702030302020204" pitchFamily="66" charset="0"/>
              </a:rPr>
              <a:t>“Çocuk gibi davranıyor</a:t>
            </a:r>
            <a:r>
              <a:rPr lang="tr-TR" altLang="tr-TR" sz="3200" b="1" dirty="0">
                <a:solidFill>
                  <a:srgbClr val="FF0000"/>
                </a:solidFill>
                <a:latin typeface="Comic Sans MS" panose="030F0702030302020204" pitchFamily="66" charset="0"/>
              </a:rPr>
              <a:t>sun</a:t>
            </a:r>
            <a:r>
              <a:rPr lang="tr-TR" altLang="tr-TR" sz="3200" b="1" dirty="0">
                <a:latin typeface="Comic Sans MS" panose="030F0702030302020204" pitchFamily="66" charset="0"/>
              </a:rPr>
              <a:t>.”</a:t>
            </a:r>
          </a:p>
          <a:p>
            <a:pPr>
              <a:buFontTx/>
              <a:buNone/>
            </a:pPr>
            <a:r>
              <a:rPr lang="tr-TR" altLang="tr-TR" sz="3200" b="1" dirty="0">
                <a:latin typeface="Comic Sans MS" panose="030F0702030302020204" pitchFamily="66" charset="0"/>
              </a:rPr>
              <a:t>“Daha çok çalışmalı</a:t>
            </a:r>
            <a:r>
              <a:rPr lang="tr-TR" altLang="tr-TR" sz="3200" b="1" dirty="0">
                <a:solidFill>
                  <a:srgbClr val="FF0000"/>
                </a:solidFill>
                <a:latin typeface="Comic Sans MS" panose="030F0702030302020204" pitchFamily="66" charset="0"/>
              </a:rPr>
              <a:t>sın</a:t>
            </a:r>
            <a:r>
              <a:rPr lang="tr-TR" altLang="tr-TR" sz="3200" b="1" dirty="0">
                <a:latin typeface="Comic Sans MS" panose="030F0702030302020204" pitchFamily="66" charset="0"/>
              </a:rPr>
              <a:t>.”</a:t>
            </a:r>
          </a:p>
          <a:p>
            <a:pPr>
              <a:buFontTx/>
              <a:buNone/>
            </a:pPr>
            <a:r>
              <a:rPr lang="tr-TR" altLang="tr-TR" sz="3200" b="1" dirty="0">
                <a:latin typeface="Comic Sans MS" panose="030F0702030302020204" pitchFamily="66" charset="0"/>
              </a:rPr>
              <a:t>“Daha çok sınava girmeli</a:t>
            </a:r>
            <a:r>
              <a:rPr lang="tr-TR" altLang="tr-TR" sz="3200" b="1" dirty="0">
                <a:solidFill>
                  <a:srgbClr val="FF0000"/>
                </a:solidFill>
                <a:latin typeface="Comic Sans MS" panose="030F0702030302020204" pitchFamily="66" charset="0"/>
              </a:rPr>
              <a:t>sin</a:t>
            </a:r>
            <a:r>
              <a:rPr lang="tr-TR" altLang="tr-TR" sz="3200" b="1" dirty="0">
                <a:latin typeface="Comic Sans MS" panose="030F0702030302020204" pitchFamily="66" charset="0"/>
              </a:rPr>
              <a:t>.”</a:t>
            </a:r>
          </a:p>
          <a:p>
            <a:pPr>
              <a:buFontTx/>
              <a:buNone/>
            </a:pPr>
            <a:endParaRPr lang="tr-TR" altLang="tr-TR" sz="3200" b="1" dirty="0">
              <a:latin typeface="Comic Sans MS" panose="030F0702030302020204" pitchFamily="66" charset="0"/>
            </a:endParaRPr>
          </a:p>
        </p:txBody>
      </p:sp>
    </p:spTree>
    <p:extLst>
      <p:ext uri="{BB962C8B-B14F-4D97-AF65-F5344CB8AC3E}">
        <p14:creationId xmlns:p14="http://schemas.microsoft.com/office/powerpoint/2010/main" val="251738887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xmlns="" id="{C31803C2-9AE0-4A02-B52C-A7155298D8B1}"/>
              </a:ext>
            </a:extLst>
          </p:cNvPr>
          <p:cNvSpPr>
            <a:spLocks noGrp="1" noChangeArrowheads="1"/>
          </p:cNvSpPr>
          <p:nvPr>
            <p:ph idx="1"/>
          </p:nvPr>
        </p:nvSpPr>
        <p:spPr>
          <a:xfrm>
            <a:off x="1524000" y="0"/>
            <a:ext cx="9144000" cy="6858000"/>
          </a:xfrm>
        </p:spPr>
        <p:txBody>
          <a:bodyPr>
            <a:normAutofit/>
          </a:bodyPr>
          <a:lstStyle/>
          <a:p>
            <a:pPr algn="ctr">
              <a:buFontTx/>
              <a:buNone/>
            </a:pPr>
            <a:r>
              <a:rPr lang="tr-TR" altLang="tr-TR" sz="5400" b="1" u="sng" dirty="0">
                <a:solidFill>
                  <a:srgbClr val="FF0000"/>
                </a:solidFill>
                <a:latin typeface="Comic Sans MS" panose="030F0702030302020204" pitchFamily="66" charset="0"/>
              </a:rPr>
              <a:t>Sen iletileri alan genç:</a:t>
            </a:r>
          </a:p>
          <a:p>
            <a:pPr algn="ctr">
              <a:buFontTx/>
              <a:buNone/>
            </a:pPr>
            <a:r>
              <a:rPr lang="tr-TR" altLang="tr-TR" sz="2400" b="1" dirty="0">
                <a:latin typeface="Comic Sans MS" panose="030F0702030302020204" pitchFamily="66" charset="0"/>
              </a:rPr>
              <a:t>*Davranışını değiştirmeye karşı direnir.</a:t>
            </a:r>
          </a:p>
          <a:p>
            <a:pPr algn="ctr">
              <a:buFontTx/>
              <a:buNone/>
            </a:pPr>
            <a:endParaRPr lang="tr-TR" altLang="tr-TR" sz="2400" b="1" dirty="0">
              <a:latin typeface="Comic Sans MS" panose="030F0702030302020204" pitchFamily="66" charset="0"/>
            </a:endParaRPr>
          </a:p>
          <a:p>
            <a:pPr algn="ctr">
              <a:buFontTx/>
              <a:buNone/>
            </a:pPr>
            <a:r>
              <a:rPr lang="tr-TR" altLang="tr-TR" sz="2400" b="1" dirty="0">
                <a:latin typeface="Comic Sans MS" panose="030F0702030302020204" pitchFamily="66" charset="0"/>
              </a:rPr>
              <a:t>*“Bana yardım edecek bir yol bulacaklarına </a:t>
            </a:r>
            <a:r>
              <a:rPr lang="tr-TR" altLang="tr-TR" sz="2400" b="1" dirty="0" err="1" smtClean="0">
                <a:latin typeface="Comic Sans MS" panose="030F0702030302020204" pitchFamily="66" charset="0"/>
              </a:rPr>
              <a:t>inanmıyorum”diye</a:t>
            </a:r>
            <a:r>
              <a:rPr lang="tr-TR" altLang="tr-TR" sz="2400" b="1" dirty="0" smtClean="0">
                <a:latin typeface="Comic Sans MS" panose="030F0702030302020204" pitchFamily="66" charset="0"/>
              </a:rPr>
              <a:t> </a:t>
            </a:r>
            <a:r>
              <a:rPr lang="tr-TR" altLang="tr-TR" sz="2400" b="1" dirty="0">
                <a:latin typeface="Comic Sans MS" panose="030F0702030302020204" pitchFamily="66" charset="0"/>
              </a:rPr>
              <a:t>düşünür.</a:t>
            </a:r>
          </a:p>
          <a:p>
            <a:pPr algn="ctr">
              <a:buFontTx/>
              <a:buNone/>
            </a:pPr>
            <a:endParaRPr lang="tr-TR" altLang="tr-TR" sz="2400" b="1" dirty="0">
              <a:latin typeface="Comic Sans MS" panose="030F0702030302020204" pitchFamily="66" charset="0"/>
            </a:endParaRPr>
          </a:p>
          <a:p>
            <a:pPr algn="ctr">
              <a:buFontTx/>
              <a:buNone/>
            </a:pPr>
            <a:r>
              <a:rPr lang="tr-TR" altLang="tr-TR" sz="2400" b="1" dirty="0">
                <a:latin typeface="Comic Sans MS" panose="030F0702030302020204" pitchFamily="66" charset="0"/>
              </a:rPr>
              <a:t>*Sevilmediğini düşünür.</a:t>
            </a:r>
          </a:p>
          <a:p>
            <a:pPr algn="ctr">
              <a:buFontTx/>
              <a:buNone/>
            </a:pPr>
            <a:endParaRPr lang="tr-TR" altLang="tr-TR" sz="2400" b="1" dirty="0">
              <a:latin typeface="Comic Sans MS" panose="030F0702030302020204" pitchFamily="66" charset="0"/>
            </a:endParaRPr>
          </a:p>
          <a:p>
            <a:pPr algn="ctr">
              <a:buFontTx/>
              <a:buNone/>
            </a:pPr>
            <a:r>
              <a:rPr lang="tr-TR" altLang="tr-TR" sz="2400" b="1" dirty="0">
                <a:latin typeface="Comic Sans MS" panose="030F0702030302020204" pitchFamily="66" charset="0"/>
              </a:rPr>
              <a:t>*”Sen de kötüsün.”   “Sen de </a:t>
            </a:r>
            <a:r>
              <a:rPr lang="tr-TR" altLang="tr-TR" sz="2400" b="1" dirty="0" err="1">
                <a:latin typeface="Comic Sans MS" panose="030F0702030302020204" pitchFamily="66" charset="0"/>
              </a:rPr>
              <a:t>dır</a:t>
            </a:r>
            <a:r>
              <a:rPr lang="tr-TR" altLang="tr-TR" sz="2400" b="1" dirty="0">
                <a:latin typeface="Comic Sans MS" panose="030F0702030302020204" pitchFamily="66" charset="0"/>
              </a:rPr>
              <a:t> </a:t>
            </a:r>
            <a:r>
              <a:rPr lang="tr-TR" altLang="tr-TR" sz="2400" b="1" dirty="0" err="1">
                <a:latin typeface="Comic Sans MS" panose="030F0702030302020204" pitchFamily="66" charset="0"/>
              </a:rPr>
              <a:t>dır</a:t>
            </a:r>
            <a:r>
              <a:rPr lang="tr-TR" altLang="tr-TR" sz="2400" b="1" dirty="0">
                <a:latin typeface="Comic Sans MS" panose="030F0702030302020204" pitchFamily="66" charset="0"/>
              </a:rPr>
              <a:t> ediyorsun.” gibi tepkiler verir.</a:t>
            </a:r>
          </a:p>
          <a:p>
            <a:pPr>
              <a:buFontTx/>
              <a:buNone/>
            </a:pPr>
            <a:endParaRPr lang="tr-TR" altLang="tr-TR" sz="4800" b="1" dirty="0">
              <a:solidFill>
                <a:srgbClr val="00FFFF"/>
              </a:solidFill>
              <a:latin typeface="Comic Sans MS" panose="030F0702030302020204" pitchFamily="66" charset="0"/>
            </a:endParaRPr>
          </a:p>
        </p:txBody>
      </p:sp>
    </p:spTree>
    <p:extLst>
      <p:ext uri="{BB962C8B-B14F-4D97-AF65-F5344CB8AC3E}">
        <p14:creationId xmlns:p14="http://schemas.microsoft.com/office/powerpoint/2010/main" val="3357549634"/>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a16="http://schemas.microsoft.com/office/drawing/2014/main" xmlns="" id="{44705212-89FB-4B1A-B273-09563E8B8ABA}"/>
              </a:ext>
            </a:extLst>
          </p:cNvPr>
          <p:cNvSpPr>
            <a:spLocks noGrp="1" noChangeArrowheads="1"/>
          </p:cNvSpPr>
          <p:nvPr>
            <p:ph idx="1"/>
          </p:nvPr>
        </p:nvSpPr>
        <p:spPr>
          <a:xfrm>
            <a:off x="1524000" y="0"/>
            <a:ext cx="9144000" cy="6858000"/>
          </a:xfrm>
        </p:spPr>
        <p:txBody>
          <a:bodyPr>
            <a:normAutofit/>
          </a:bodyPr>
          <a:lstStyle/>
          <a:p>
            <a:pPr>
              <a:buFontTx/>
              <a:buNone/>
            </a:pPr>
            <a:r>
              <a:rPr lang="tr-TR" altLang="tr-TR" sz="5400" b="1" dirty="0">
                <a:latin typeface="Comic Sans MS" panose="030F0702030302020204" pitchFamily="66" charset="0"/>
              </a:rPr>
              <a:t>  </a:t>
            </a:r>
            <a:r>
              <a:rPr lang="tr-TR" altLang="tr-TR" sz="2800" b="1" dirty="0">
                <a:solidFill>
                  <a:srgbClr val="FF0000"/>
                </a:solidFill>
                <a:latin typeface="Comic Sans MS" panose="030F0702030302020204" pitchFamily="66" charset="0"/>
              </a:rPr>
              <a:t>*Sen mesajları yaşadığımız </a:t>
            </a:r>
            <a:r>
              <a:rPr lang="tr-TR" altLang="tr-TR" sz="2800" b="1" u="sng" dirty="0">
                <a:solidFill>
                  <a:srgbClr val="FF0000"/>
                </a:solidFill>
                <a:latin typeface="Comic Sans MS" panose="030F0702030302020204" pitchFamily="66" charset="0"/>
              </a:rPr>
              <a:t>gerçek duyguyu iletmez.</a:t>
            </a:r>
          </a:p>
          <a:p>
            <a:pPr>
              <a:buFontTx/>
              <a:buNone/>
            </a:pPr>
            <a:r>
              <a:rPr lang="tr-TR" altLang="tr-TR" sz="2800" b="1" dirty="0">
                <a:latin typeface="Comic Sans MS" panose="030F0702030302020204" pitchFamily="66" charset="0"/>
              </a:rPr>
              <a:t> *Yorgun olduğu için çocuğuyla oynamak istemeyen anne, baba:        </a:t>
            </a:r>
          </a:p>
          <a:p>
            <a:pPr>
              <a:buFontTx/>
              <a:buNone/>
            </a:pPr>
            <a:r>
              <a:rPr lang="tr-TR" altLang="tr-TR" sz="2800" b="1" dirty="0">
                <a:latin typeface="Comic Sans MS" panose="030F0702030302020204" pitchFamily="66" charset="0"/>
              </a:rPr>
              <a:t>			-“Başımın belası</a:t>
            </a:r>
            <a:r>
              <a:rPr lang="tr-TR" altLang="tr-TR" sz="2800" b="1" dirty="0">
                <a:solidFill>
                  <a:srgbClr val="FF0000"/>
                </a:solidFill>
                <a:latin typeface="Comic Sans MS" panose="030F0702030302020204" pitchFamily="66" charset="0"/>
              </a:rPr>
              <a:t>sın</a:t>
            </a:r>
            <a:r>
              <a:rPr lang="tr-TR" altLang="tr-TR" sz="2800" b="1" dirty="0">
                <a:latin typeface="Comic Sans MS" panose="030F0702030302020204" pitchFamily="66" charset="0"/>
              </a:rPr>
              <a:t>.” </a:t>
            </a:r>
          </a:p>
          <a:p>
            <a:pPr>
              <a:buFontTx/>
              <a:buNone/>
            </a:pPr>
            <a:endParaRPr lang="tr-TR" altLang="tr-TR" sz="2800" b="1" dirty="0">
              <a:latin typeface="Comic Sans MS" panose="030F0702030302020204" pitchFamily="66" charset="0"/>
            </a:endParaRPr>
          </a:p>
          <a:p>
            <a:pPr algn="ctr">
              <a:buFontTx/>
              <a:buNone/>
            </a:pPr>
            <a:r>
              <a:rPr lang="tr-TR" altLang="tr-TR" sz="2800" b="1" dirty="0">
                <a:latin typeface="Comic Sans MS" panose="030F0702030302020204" pitchFamily="66" charset="0"/>
              </a:rPr>
              <a:t>Derse, </a:t>
            </a:r>
            <a:r>
              <a:rPr lang="tr-TR" altLang="tr-TR" sz="2800" b="1" dirty="0">
                <a:solidFill>
                  <a:srgbClr val="0000FF"/>
                </a:solidFill>
                <a:latin typeface="Comic Sans MS" panose="030F0702030302020204" pitchFamily="66" charset="0"/>
              </a:rPr>
              <a:t>SEN</a:t>
            </a:r>
            <a:r>
              <a:rPr lang="tr-TR" altLang="tr-TR" sz="2800" b="1" dirty="0">
                <a:latin typeface="Comic Sans MS" panose="030F0702030302020204" pitchFamily="66" charset="0"/>
              </a:rPr>
              <a:t> </a:t>
            </a:r>
            <a:r>
              <a:rPr lang="tr-TR" altLang="tr-TR" sz="2800" b="1" dirty="0">
                <a:solidFill>
                  <a:srgbClr val="0000FF"/>
                </a:solidFill>
                <a:latin typeface="Comic Sans MS" panose="030F0702030302020204" pitchFamily="66" charset="0"/>
              </a:rPr>
              <a:t>MESAJI </a:t>
            </a:r>
            <a:r>
              <a:rPr lang="tr-TR" altLang="tr-TR" sz="2800" b="1" dirty="0">
                <a:latin typeface="Comic Sans MS" panose="030F0702030302020204" pitchFamily="66" charset="0"/>
              </a:rPr>
              <a:t>göndermiş</a:t>
            </a:r>
          </a:p>
          <a:p>
            <a:pPr algn="ctr">
              <a:buFontTx/>
              <a:buNone/>
            </a:pPr>
            <a:r>
              <a:rPr lang="tr-TR" altLang="tr-TR" sz="2800" b="1" dirty="0">
                <a:latin typeface="Comic Sans MS" panose="030F0702030302020204" pitchFamily="66" charset="0"/>
              </a:rPr>
              <a:t>olur. Bu iletide ,anne ya da babanın</a:t>
            </a:r>
          </a:p>
          <a:p>
            <a:pPr algn="ctr">
              <a:buFontTx/>
              <a:buNone/>
            </a:pPr>
            <a:r>
              <a:rPr lang="tr-TR" altLang="tr-TR" sz="2800" b="1" dirty="0">
                <a:latin typeface="Comic Sans MS" panose="030F0702030302020204" pitchFamily="66" charset="0"/>
              </a:rPr>
              <a:t>yaşadığı duygu yoktur.</a:t>
            </a:r>
          </a:p>
          <a:p>
            <a:endParaRPr lang="tr-TR" altLang="tr-TR" sz="2800" dirty="0"/>
          </a:p>
        </p:txBody>
      </p:sp>
    </p:spTree>
    <p:extLst>
      <p:ext uri="{BB962C8B-B14F-4D97-AF65-F5344CB8AC3E}">
        <p14:creationId xmlns:p14="http://schemas.microsoft.com/office/powerpoint/2010/main" val="99645602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xmlns="" id="{40E72417-3AEB-438E-93F0-8279D504A4C2}"/>
              </a:ext>
            </a:extLst>
          </p:cNvPr>
          <p:cNvSpPr>
            <a:spLocks noGrp="1" noChangeArrowheads="1"/>
          </p:cNvSpPr>
          <p:nvPr>
            <p:ph idx="1"/>
          </p:nvPr>
        </p:nvSpPr>
        <p:spPr>
          <a:xfrm>
            <a:off x="1524000" y="0"/>
            <a:ext cx="9144000" cy="6858000"/>
          </a:xfrm>
        </p:spPr>
        <p:txBody>
          <a:bodyPr>
            <a:normAutofit/>
          </a:bodyPr>
          <a:lstStyle/>
          <a:p>
            <a:pPr algn="ctr">
              <a:lnSpc>
                <a:spcPct val="90000"/>
              </a:lnSpc>
              <a:buFontTx/>
              <a:buNone/>
            </a:pPr>
            <a:r>
              <a:rPr lang="tr-TR" altLang="tr-TR" sz="2800" b="1" dirty="0">
                <a:latin typeface="Comic Sans MS" panose="030F0702030302020204" pitchFamily="66" charset="0"/>
              </a:rPr>
              <a:t>SONUÇ OLARAK:</a:t>
            </a:r>
          </a:p>
          <a:p>
            <a:pPr>
              <a:lnSpc>
                <a:spcPct val="90000"/>
              </a:lnSpc>
              <a:buFontTx/>
              <a:buNone/>
            </a:pPr>
            <a:r>
              <a:rPr lang="tr-TR" altLang="tr-TR" sz="2800" b="1" u="sng" dirty="0">
                <a:solidFill>
                  <a:srgbClr val="0000FF"/>
                </a:solidFill>
                <a:latin typeface="Comic Sans MS" panose="030F0702030302020204" pitchFamily="66" charset="0"/>
              </a:rPr>
              <a:t>1-Karşınızdakini suçlamak yerine, duygularınızı anlatın:</a:t>
            </a:r>
          </a:p>
          <a:p>
            <a:pPr algn="ctr">
              <a:lnSpc>
                <a:spcPct val="90000"/>
              </a:lnSpc>
              <a:buFontTx/>
              <a:buNone/>
            </a:pPr>
            <a:r>
              <a:rPr lang="tr-TR" altLang="tr-TR" sz="2800" b="1" dirty="0">
                <a:solidFill>
                  <a:srgbClr val="FF6600"/>
                </a:solidFill>
                <a:latin typeface="Comic Sans MS" panose="030F0702030302020204" pitchFamily="66" charset="0"/>
              </a:rPr>
              <a:t>“Nerede kaldın? Saatin kaç olduğunun    farkında mısın?”</a:t>
            </a:r>
            <a:r>
              <a:rPr lang="tr-TR" altLang="tr-TR" sz="2800" b="1" dirty="0">
                <a:solidFill>
                  <a:srgbClr val="FF9900"/>
                </a:solidFill>
                <a:latin typeface="Comic Sans MS" panose="030F0702030302020204" pitchFamily="66" charset="0"/>
              </a:rPr>
              <a:t>                                                                           </a:t>
            </a:r>
            <a:r>
              <a:rPr lang="tr-TR" altLang="tr-TR" sz="2800" b="1" dirty="0">
                <a:latin typeface="Comic Sans MS" panose="030F0702030302020204" pitchFamily="66" charset="0"/>
              </a:rPr>
              <a:t>YERİNE</a:t>
            </a:r>
          </a:p>
          <a:p>
            <a:pPr algn="ctr">
              <a:lnSpc>
                <a:spcPct val="90000"/>
              </a:lnSpc>
              <a:buFontTx/>
              <a:buNone/>
            </a:pPr>
            <a:r>
              <a:rPr lang="tr-TR" altLang="tr-TR" sz="2800" b="1" dirty="0">
                <a:solidFill>
                  <a:srgbClr val="FF9900"/>
                </a:solidFill>
                <a:latin typeface="Comic Sans MS" panose="030F0702030302020204" pitchFamily="66" charset="0"/>
              </a:rPr>
              <a:t> </a:t>
            </a:r>
            <a:r>
              <a:rPr lang="tr-TR" altLang="tr-TR" sz="2800" b="1" dirty="0">
                <a:solidFill>
                  <a:srgbClr val="FF6600"/>
                </a:solidFill>
                <a:latin typeface="Comic Sans MS" panose="030F0702030302020204" pitchFamily="66" charset="0"/>
              </a:rPr>
              <a:t>“Nerede kaldın seni çok merak ettim.”</a:t>
            </a:r>
          </a:p>
          <a:p>
            <a:pPr>
              <a:lnSpc>
                <a:spcPct val="90000"/>
              </a:lnSpc>
              <a:buFontTx/>
              <a:buNone/>
            </a:pPr>
            <a:r>
              <a:rPr lang="tr-TR" altLang="tr-TR" sz="2800" b="1" u="sng" dirty="0">
                <a:solidFill>
                  <a:srgbClr val="0000FF"/>
                </a:solidFill>
                <a:latin typeface="Comic Sans MS" panose="030F0702030302020204" pitchFamily="66" charset="0"/>
              </a:rPr>
              <a:t>2-Cezalandıracağınıza o davranışı benimseyin ve ona yol gösterin:</a:t>
            </a:r>
          </a:p>
          <a:p>
            <a:pPr algn="ctr">
              <a:lnSpc>
                <a:spcPct val="90000"/>
              </a:lnSpc>
              <a:buFontTx/>
              <a:buNone/>
            </a:pPr>
            <a:r>
              <a:rPr lang="tr-TR" altLang="tr-TR" sz="2800" b="1" dirty="0">
                <a:solidFill>
                  <a:srgbClr val="FF6600"/>
                </a:solidFill>
                <a:latin typeface="Comic Sans MS" panose="030F0702030302020204" pitchFamily="66" charset="0"/>
              </a:rPr>
              <a:t>“Bir kez daha geç kalırsan, asla arkadaşlarına gidemezsin!...”</a:t>
            </a:r>
            <a:r>
              <a:rPr lang="tr-TR" altLang="tr-TR" sz="2800" b="1" dirty="0">
                <a:latin typeface="Comic Sans MS" panose="030F0702030302020204" pitchFamily="66" charset="0"/>
              </a:rPr>
              <a:t> </a:t>
            </a:r>
          </a:p>
          <a:p>
            <a:pPr algn="ctr">
              <a:lnSpc>
                <a:spcPct val="90000"/>
              </a:lnSpc>
              <a:buFontTx/>
              <a:buNone/>
            </a:pPr>
            <a:r>
              <a:rPr lang="tr-TR" altLang="tr-TR" sz="2800" b="1" dirty="0">
                <a:latin typeface="Comic Sans MS" panose="030F0702030302020204" pitchFamily="66" charset="0"/>
              </a:rPr>
              <a:t>YERİNE</a:t>
            </a:r>
          </a:p>
          <a:p>
            <a:pPr algn="ctr">
              <a:lnSpc>
                <a:spcPct val="90000"/>
              </a:lnSpc>
              <a:buFontTx/>
              <a:buNone/>
            </a:pPr>
            <a:r>
              <a:rPr lang="tr-TR" altLang="tr-TR" sz="2800" b="1" dirty="0">
                <a:solidFill>
                  <a:srgbClr val="FF6600"/>
                </a:solidFill>
                <a:latin typeface="Comic Sans MS" panose="030F0702030302020204" pitchFamily="66" charset="0"/>
              </a:rPr>
              <a:t>“Bir kez daha geç kalırsan telefon edip haber verebilirsin.”</a:t>
            </a:r>
          </a:p>
        </p:txBody>
      </p:sp>
    </p:spTree>
    <p:extLst>
      <p:ext uri="{BB962C8B-B14F-4D97-AF65-F5344CB8AC3E}">
        <p14:creationId xmlns:p14="http://schemas.microsoft.com/office/powerpoint/2010/main" val="1988971982"/>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a:extLst>
              <a:ext uri="{FF2B5EF4-FFF2-40B4-BE49-F238E27FC236}">
                <a16:creationId xmlns:a16="http://schemas.microsoft.com/office/drawing/2014/main" xmlns="" id="{228A26C5-2CEA-42DB-90C2-08FE89FEBC38}"/>
              </a:ext>
            </a:extLst>
          </p:cNvPr>
          <p:cNvSpPr>
            <a:spLocks noGrp="1" noChangeArrowheads="1"/>
          </p:cNvSpPr>
          <p:nvPr>
            <p:ph idx="1"/>
          </p:nvPr>
        </p:nvSpPr>
        <p:spPr>
          <a:xfrm>
            <a:off x="1524000" y="0"/>
            <a:ext cx="9144000" cy="6858000"/>
          </a:xfrm>
        </p:spPr>
        <p:txBody>
          <a:bodyPr>
            <a:normAutofit/>
          </a:bodyPr>
          <a:lstStyle/>
          <a:p>
            <a:pPr>
              <a:buFontTx/>
              <a:buNone/>
            </a:pPr>
            <a:r>
              <a:rPr lang="tr-TR" altLang="tr-TR" sz="2400" b="1" u="sng" dirty="0">
                <a:solidFill>
                  <a:srgbClr val="0000FF"/>
                </a:solidFill>
                <a:latin typeface="Comic Sans MS" panose="030F0702030302020204" pitchFamily="66" charset="0"/>
              </a:rPr>
              <a:t>3-Suçlayacağınıza o davranışı tanımlayın:</a:t>
            </a:r>
          </a:p>
          <a:p>
            <a:pPr algn="ctr">
              <a:buFontTx/>
              <a:buNone/>
            </a:pPr>
            <a:r>
              <a:rPr lang="tr-TR" altLang="tr-TR" sz="2400" dirty="0">
                <a:solidFill>
                  <a:srgbClr val="FF6600"/>
                </a:solidFill>
                <a:latin typeface="Comic Sans MS" panose="030F0702030302020204" pitchFamily="66" charset="0"/>
              </a:rPr>
              <a:t>“</a:t>
            </a:r>
            <a:r>
              <a:rPr lang="tr-TR" altLang="tr-TR" sz="2400" b="1" dirty="0">
                <a:solidFill>
                  <a:srgbClr val="FF6600"/>
                </a:solidFill>
                <a:latin typeface="Comic Sans MS" panose="030F0702030302020204" pitchFamily="66" charset="0"/>
              </a:rPr>
              <a:t>Sivri zekalı ,tembel!”</a:t>
            </a:r>
            <a:r>
              <a:rPr lang="tr-TR" altLang="tr-TR" sz="2400" b="1" dirty="0">
                <a:latin typeface="Comic Sans MS" panose="030F0702030302020204" pitchFamily="66" charset="0"/>
              </a:rPr>
              <a:t> </a:t>
            </a:r>
          </a:p>
          <a:p>
            <a:pPr algn="ctr">
              <a:buFontTx/>
              <a:buNone/>
            </a:pPr>
            <a:r>
              <a:rPr lang="tr-TR" altLang="tr-TR" sz="2400" b="1" dirty="0">
                <a:latin typeface="Comic Sans MS" panose="030F0702030302020204" pitchFamily="66" charset="0"/>
              </a:rPr>
              <a:t>YERİNE</a:t>
            </a:r>
          </a:p>
          <a:p>
            <a:pPr algn="ctr">
              <a:buFontTx/>
              <a:buNone/>
            </a:pPr>
            <a:r>
              <a:rPr lang="tr-TR" altLang="tr-TR" sz="2400" b="1" dirty="0">
                <a:solidFill>
                  <a:srgbClr val="FF6600"/>
                </a:solidFill>
                <a:latin typeface="Comic Sans MS" panose="030F0702030302020204" pitchFamily="66" charset="0"/>
              </a:rPr>
              <a:t>“Derslerine çalışmadığın zaman endişeleniyorum ve üzülüyorum.”</a:t>
            </a:r>
          </a:p>
          <a:p>
            <a:pPr algn="ctr">
              <a:buFontTx/>
              <a:buNone/>
            </a:pPr>
            <a:endParaRPr lang="tr-TR" altLang="tr-TR" sz="2400" b="1" dirty="0">
              <a:solidFill>
                <a:srgbClr val="FF6600"/>
              </a:solidFill>
              <a:latin typeface="Comic Sans MS" panose="030F0702030302020204" pitchFamily="66" charset="0"/>
            </a:endParaRPr>
          </a:p>
          <a:p>
            <a:pPr>
              <a:buFontTx/>
              <a:buNone/>
            </a:pPr>
            <a:r>
              <a:rPr lang="tr-TR" altLang="tr-TR" sz="2400" b="1" u="sng" dirty="0">
                <a:solidFill>
                  <a:srgbClr val="0000FF"/>
                </a:solidFill>
                <a:latin typeface="Comic Sans MS" panose="030F0702030302020204" pitchFamily="66" charset="0"/>
              </a:rPr>
              <a:t>4-Tehdit edeceğinize duygularınızı açıklayın:</a:t>
            </a:r>
          </a:p>
          <a:p>
            <a:pPr algn="ctr">
              <a:buFontTx/>
              <a:buNone/>
            </a:pPr>
            <a:r>
              <a:rPr lang="tr-TR" altLang="tr-TR" sz="2400" b="1" dirty="0">
                <a:solidFill>
                  <a:srgbClr val="FF9900"/>
                </a:solidFill>
                <a:latin typeface="Comic Sans MS" panose="030F0702030302020204" pitchFamily="66" charset="0"/>
              </a:rPr>
              <a:t>“</a:t>
            </a:r>
            <a:r>
              <a:rPr lang="tr-TR" altLang="tr-TR" sz="2400" b="1" dirty="0">
                <a:solidFill>
                  <a:srgbClr val="FF6600"/>
                </a:solidFill>
                <a:latin typeface="Comic Sans MS" panose="030F0702030302020204" pitchFamily="66" charset="0"/>
              </a:rPr>
              <a:t>Bıktım artık, seni geberteceğim!”</a:t>
            </a:r>
          </a:p>
          <a:p>
            <a:pPr algn="ctr">
              <a:buFontTx/>
              <a:buNone/>
            </a:pPr>
            <a:r>
              <a:rPr lang="tr-TR" altLang="tr-TR" sz="2400" b="1" dirty="0">
                <a:latin typeface="Comic Sans MS" panose="030F0702030302020204" pitchFamily="66" charset="0"/>
              </a:rPr>
              <a:t>YERİNE</a:t>
            </a:r>
          </a:p>
          <a:p>
            <a:pPr algn="ctr">
              <a:buFontTx/>
              <a:buNone/>
            </a:pPr>
            <a:r>
              <a:rPr lang="tr-TR" altLang="tr-TR" sz="2400" b="1" dirty="0">
                <a:solidFill>
                  <a:srgbClr val="FF6600"/>
                </a:solidFill>
                <a:latin typeface="Comic Sans MS" panose="030F0702030302020204" pitchFamily="66" charset="0"/>
              </a:rPr>
              <a:t>“Çok sinirleniyorum, çok içerliyorum, kızıyorum.”</a:t>
            </a:r>
          </a:p>
        </p:txBody>
      </p:sp>
    </p:spTree>
    <p:extLst>
      <p:ext uri="{BB962C8B-B14F-4D97-AF65-F5344CB8AC3E}">
        <p14:creationId xmlns:p14="http://schemas.microsoft.com/office/powerpoint/2010/main" val="4270675625"/>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4073971-D5DE-437E-8453-72BCE714ED59}"/>
              </a:ext>
            </a:extLst>
          </p:cNvPr>
          <p:cNvSpPr>
            <a:spLocks noGrp="1"/>
          </p:cNvSpPr>
          <p:nvPr>
            <p:ph idx="1"/>
          </p:nvPr>
        </p:nvSpPr>
        <p:spPr>
          <a:xfrm rot="10800000" flipV="1">
            <a:off x="2921000" y="4000501"/>
            <a:ext cx="5930900" cy="787400"/>
          </a:xfrm>
        </p:spPr>
        <p:txBody>
          <a:bodyPr>
            <a:normAutofit/>
          </a:bodyPr>
          <a:lstStyle/>
          <a:p>
            <a:pPr marL="0" indent="0">
              <a:buNone/>
            </a:pPr>
            <a:r>
              <a:rPr lang="tr-TR" dirty="0"/>
              <a:t>KATILDIĞINIZ İÇİN TEŞEKKÜR EDERİZ</a:t>
            </a:r>
          </a:p>
        </p:txBody>
      </p:sp>
      <p:pic>
        <p:nvPicPr>
          <p:cNvPr id="5" name="Resim 4">
            <a:extLst>
              <a:ext uri="{FF2B5EF4-FFF2-40B4-BE49-F238E27FC236}">
                <a16:creationId xmlns:a16="http://schemas.microsoft.com/office/drawing/2014/main" xmlns="" id="{E43C383D-B3E0-433E-880B-F8A0DE433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0523" y="532423"/>
            <a:ext cx="3024554" cy="3024554"/>
          </a:xfrm>
          <a:prstGeom prst="rect">
            <a:avLst/>
          </a:prstGeom>
        </p:spPr>
      </p:pic>
    </p:spTree>
    <p:extLst>
      <p:ext uri="{BB962C8B-B14F-4D97-AF65-F5344CB8AC3E}">
        <p14:creationId xmlns:p14="http://schemas.microsoft.com/office/powerpoint/2010/main" val="213396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A9BB1E3F-705C-480C-8F09-9349F12B4C84}"/>
              </a:ext>
            </a:extLst>
          </p:cNvPr>
          <p:cNvSpPr>
            <a:spLocks noGrp="1" noChangeArrowheads="1"/>
          </p:cNvSpPr>
          <p:nvPr>
            <p:ph type="title"/>
          </p:nvPr>
        </p:nvSpPr>
        <p:spPr/>
        <p:txBody>
          <a:bodyPr/>
          <a:lstStyle/>
          <a:p>
            <a:pPr eaLnBrk="1" hangingPunct="1"/>
            <a:r>
              <a:rPr lang="tr-TR" altLang="tr-TR" b="1"/>
              <a:t>AŞIRI KORUYUCU ANNE-BABA TUTUMU</a:t>
            </a:r>
          </a:p>
        </p:txBody>
      </p:sp>
      <p:sp>
        <p:nvSpPr>
          <p:cNvPr id="10243" name="Rectangle 3">
            <a:extLst>
              <a:ext uri="{FF2B5EF4-FFF2-40B4-BE49-F238E27FC236}">
                <a16:creationId xmlns:a16="http://schemas.microsoft.com/office/drawing/2014/main" xmlns="" id="{9488C6F1-965B-4781-9701-FCE34E38EB01}"/>
              </a:ext>
            </a:extLst>
          </p:cNvPr>
          <p:cNvSpPr>
            <a:spLocks noGrp="1" noChangeArrowheads="1"/>
          </p:cNvSpPr>
          <p:nvPr>
            <p:ph idx="1"/>
          </p:nvPr>
        </p:nvSpPr>
        <p:spPr>
          <a:xfrm>
            <a:off x="1895707" y="1905000"/>
            <a:ext cx="7326352" cy="4227513"/>
          </a:xfrm>
        </p:spPr>
        <p:txBody>
          <a:bodyPr>
            <a:normAutofit/>
          </a:bodyPr>
          <a:lstStyle/>
          <a:p>
            <a:pPr eaLnBrk="1" hangingPunct="1">
              <a:lnSpc>
                <a:spcPct val="90000"/>
              </a:lnSpc>
            </a:pPr>
            <a:r>
              <a:rPr lang="tr-TR" altLang="tr-TR" sz="2800" b="1" dirty="0"/>
              <a:t>Bu ailelerde anne-babalar çocuğa gereğinden fazla özen gösterip onu denetim altında tutarlar</a:t>
            </a:r>
            <a:r>
              <a:rPr lang="tr-TR" altLang="tr-TR" sz="2800" b="1" dirty="0" smtClean="0"/>
              <a:t>.</a:t>
            </a:r>
          </a:p>
          <a:p>
            <a:pPr eaLnBrk="1" hangingPunct="1">
              <a:lnSpc>
                <a:spcPct val="90000"/>
              </a:lnSpc>
            </a:pPr>
            <a:r>
              <a:rPr lang="tr-TR" altLang="tr-TR" sz="2800" b="1" dirty="0" smtClean="0"/>
              <a:t>Çocuğun </a:t>
            </a:r>
            <a:r>
              <a:rPr lang="tr-TR" altLang="tr-TR" sz="2800" b="1" dirty="0"/>
              <a:t>başına kötü şeyler gelir diye kendi başına bir şeyler yapmasına izin vermezler</a:t>
            </a:r>
            <a:r>
              <a:rPr lang="tr-TR" altLang="tr-TR" sz="2800" b="1" dirty="0" smtClean="0"/>
              <a:t>.</a:t>
            </a:r>
          </a:p>
          <a:p>
            <a:pPr eaLnBrk="1" hangingPunct="1">
              <a:lnSpc>
                <a:spcPct val="90000"/>
              </a:lnSpc>
            </a:pPr>
            <a:r>
              <a:rPr lang="tr-TR" altLang="tr-TR" sz="2800" b="1" dirty="0" smtClean="0">
                <a:solidFill>
                  <a:srgbClr val="000099"/>
                </a:solidFill>
              </a:rPr>
              <a:t>Çocuğun </a:t>
            </a:r>
            <a:r>
              <a:rPr lang="tr-TR" altLang="tr-TR" sz="2800" b="1" dirty="0">
                <a:solidFill>
                  <a:srgbClr val="000099"/>
                </a:solidFill>
              </a:rPr>
              <a:t>tüm ihtiyaçları büyükleri tarafından karşılanmaya çalışılır.</a:t>
            </a:r>
          </a:p>
        </p:txBody>
      </p:sp>
    </p:spTree>
    <p:extLst>
      <p:ext uri="{BB962C8B-B14F-4D97-AF65-F5344CB8AC3E}">
        <p14:creationId xmlns:p14="http://schemas.microsoft.com/office/powerpoint/2010/main" val="275874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xmlns="" id="{9D975B82-764B-436E-81E2-EE567426F2F9}"/>
              </a:ext>
            </a:extLst>
          </p:cNvPr>
          <p:cNvSpPr>
            <a:spLocks noGrp="1" noChangeArrowheads="1"/>
          </p:cNvSpPr>
          <p:nvPr>
            <p:ph idx="1"/>
          </p:nvPr>
        </p:nvSpPr>
        <p:spPr>
          <a:xfrm>
            <a:off x="1572321" y="260350"/>
            <a:ext cx="9757317" cy="6597650"/>
          </a:xfrm>
        </p:spPr>
        <p:txBody>
          <a:bodyPr>
            <a:normAutofit/>
          </a:bodyPr>
          <a:lstStyle/>
          <a:p>
            <a:pPr eaLnBrk="1" hangingPunct="1">
              <a:lnSpc>
                <a:spcPct val="80000"/>
              </a:lnSpc>
              <a:buFont typeface="Wingdings" panose="05000000000000000000" pitchFamily="2" charset="2"/>
              <a:buNone/>
            </a:pPr>
            <a:r>
              <a:rPr lang="tr-TR" altLang="tr-TR" sz="2000" b="1" dirty="0"/>
              <a:t> </a:t>
            </a:r>
            <a:r>
              <a:rPr lang="tr-TR" altLang="tr-TR" sz="2400" b="1" i="1" dirty="0">
                <a:solidFill>
                  <a:schemeClr val="accent2"/>
                </a:solidFill>
              </a:rPr>
              <a:t>Aşırı Koruma Nasıl Olur?</a:t>
            </a:r>
          </a:p>
          <a:p>
            <a:pPr eaLnBrk="1" hangingPunct="1">
              <a:lnSpc>
                <a:spcPct val="80000"/>
              </a:lnSpc>
              <a:buFont typeface="Wingdings" panose="05000000000000000000" pitchFamily="2" charset="2"/>
              <a:buNone/>
            </a:pPr>
            <a:endParaRPr lang="tr-TR" altLang="tr-TR" sz="2400" b="1" dirty="0">
              <a:solidFill>
                <a:schemeClr val="accent2"/>
              </a:solidFill>
            </a:endParaRPr>
          </a:p>
          <a:p>
            <a:pPr eaLnBrk="1" hangingPunct="1">
              <a:lnSpc>
                <a:spcPct val="80000"/>
              </a:lnSpc>
            </a:pPr>
            <a:r>
              <a:rPr lang="tr-TR" altLang="tr-TR" sz="2400" b="1" dirty="0"/>
              <a:t>Okul çantasını hazırlamak. </a:t>
            </a:r>
          </a:p>
          <a:p>
            <a:pPr eaLnBrk="1" hangingPunct="1">
              <a:lnSpc>
                <a:spcPct val="80000"/>
              </a:lnSpc>
            </a:pPr>
            <a:r>
              <a:rPr lang="tr-TR" altLang="tr-TR" sz="2400" b="1" dirty="0"/>
              <a:t>Giysilerini seçmek ve giydirmek.</a:t>
            </a:r>
          </a:p>
          <a:p>
            <a:pPr eaLnBrk="1" hangingPunct="1">
              <a:lnSpc>
                <a:spcPct val="80000"/>
              </a:lnSpc>
            </a:pPr>
            <a:r>
              <a:rPr lang="tr-TR" altLang="tr-TR" sz="2400" b="1" dirty="0"/>
              <a:t>Üşütür diye fazlaca giydirmek.</a:t>
            </a:r>
          </a:p>
          <a:p>
            <a:pPr eaLnBrk="1" hangingPunct="1">
              <a:lnSpc>
                <a:spcPct val="80000"/>
              </a:lnSpc>
            </a:pPr>
            <a:r>
              <a:rPr lang="tr-TR" altLang="tr-TR" sz="2400" b="1" dirty="0"/>
              <a:t>Çocuk kendi yiyebilecek yaşta iken annenin yedirmesi.</a:t>
            </a:r>
          </a:p>
          <a:p>
            <a:pPr eaLnBrk="1" hangingPunct="1">
              <a:lnSpc>
                <a:spcPct val="80000"/>
              </a:lnSpc>
            </a:pPr>
            <a:r>
              <a:rPr lang="tr-TR" altLang="tr-TR" sz="2400" b="1" dirty="0"/>
              <a:t>Gereğinden fazla yemek yedirmek.</a:t>
            </a:r>
          </a:p>
          <a:p>
            <a:pPr eaLnBrk="1" hangingPunct="1">
              <a:lnSpc>
                <a:spcPct val="80000"/>
              </a:lnSpc>
            </a:pPr>
            <a:r>
              <a:rPr lang="tr-TR" altLang="tr-TR" sz="2400" b="1" dirty="0"/>
              <a:t>Okul sevisini her kaçırdığında kendi götürmek.</a:t>
            </a:r>
          </a:p>
          <a:p>
            <a:pPr eaLnBrk="1" hangingPunct="1">
              <a:lnSpc>
                <a:spcPct val="80000"/>
              </a:lnSpc>
            </a:pPr>
            <a:r>
              <a:rPr lang="tr-TR" altLang="tr-TR" sz="2400" b="1" dirty="0"/>
              <a:t>Düşmesine, koşmasına, gözden uzaklaşmasına izin vermemek.</a:t>
            </a:r>
          </a:p>
          <a:p>
            <a:pPr eaLnBrk="1" hangingPunct="1">
              <a:lnSpc>
                <a:spcPct val="80000"/>
              </a:lnSpc>
            </a:pPr>
            <a:r>
              <a:rPr lang="tr-TR" altLang="tr-TR" sz="2400" b="1" dirty="0"/>
              <a:t>Hata yapmasına izin vermemek, yanlışlarını fazla ayıplamak.</a:t>
            </a:r>
          </a:p>
          <a:p>
            <a:pPr eaLnBrk="1" hangingPunct="1">
              <a:lnSpc>
                <a:spcPct val="80000"/>
              </a:lnSpc>
            </a:pPr>
            <a:r>
              <a:rPr lang="tr-TR" altLang="tr-TR" sz="2400" b="1" dirty="0"/>
              <a:t>Ailenin tüm yaşamını çocuğun etrafında, çocuk-odaklı sürdürmek.</a:t>
            </a:r>
          </a:p>
          <a:p>
            <a:pPr eaLnBrk="1" hangingPunct="1">
              <a:lnSpc>
                <a:spcPct val="80000"/>
              </a:lnSpc>
            </a:pPr>
            <a:r>
              <a:rPr lang="tr-TR" altLang="tr-TR" sz="2400" b="1" dirty="0"/>
              <a:t>Baba çocuk arasındaki iletişime sürekli müdahale etmek.</a:t>
            </a:r>
          </a:p>
          <a:p>
            <a:pPr eaLnBrk="1" hangingPunct="1">
              <a:lnSpc>
                <a:spcPct val="80000"/>
              </a:lnSpc>
            </a:pPr>
            <a:r>
              <a:rPr lang="tr-TR" altLang="tr-TR" sz="2400" b="1" dirty="0"/>
              <a:t>Aşırı kontrol etmek.</a:t>
            </a:r>
          </a:p>
        </p:txBody>
      </p:sp>
    </p:spTree>
    <p:extLst>
      <p:ext uri="{BB962C8B-B14F-4D97-AF65-F5344CB8AC3E}">
        <p14:creationId xmlns:p14="http://schemas.microsoft.com/office/powerpoint/2010/main" val="394176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xmlns="" id="{42A376D6-2938-428D-B470-F3167955967E}"/>
              </a:ext>
            </a:extLst>
          </p:cNvPr>
          <p:cNvSpPr>
            <a:spLocks noGrp="1" noChangeArrowheads="1"/>
          </p:cNvSpPr>
          <p:nvPr>
            <p:ph idx="1"/>
          </p:nvPr>
        </p:nvSpPr>
        <p:spPr>
          <a:xfrm>
            <a:off x="1524000" y="188914"/>
            <a:ext cx="9144000" cy="6480175"/>
          </a:xfrm>
        </p:spPr>
        <p:txBody>
          <a:bodyPr/>
          <a:lstStyle/>
          <a:p>
            <a:pPr eaLnBrk="1" hangingPunct="1">
              <a:buFont typeface="Wingdings" panose="05000000000000000000" pitchFamily="2" charset="2"/>
              <a:buNone/>
            </a:pPr>
            <a:endParaRPr lang="tr-TR" altLang="tr-TR"/>
          </a:p>
          <a:p>
            <a:pPr eaLnBrk="1" hangingPunct="1">
              <a:buFont typeface="Wingdings" panose="05000000000000000000" pitchFamily="2" charset="2"/>
              <a:buNone/>
            </a:pPr>
            <a:endParaRPr lang="tr-TR" altLang="tr-TR"/>
          </a:p>
          <a:p>
            <a:pPr eaLnBrk="1" hangingPunct="1">
              <a:buFont typeface="Wingdings" panose="05000000000000000000" pitchFamily="2" charset="2"/>
              <a:buNone/>
            </a:pPr>
            <a:endParaRPr lang="tr-TR" altLang="tr-TR"/>
          </a:p>
          <a:p>
            <a:pPr eaLnBrk="1" hangingPunct="1">
              <a:buFont typeface="Wingdings" panose="05000000000000000000" pitchFamily="2" charset="2"/>
              <a:buNone/>
            </a:pPr>
            <a:r>
              <a:rPr lang="tr-TR" altLang="tr-TR"/>
              <a:t>		</a:t>
            </a:r>
            <a:r>
              <a:rPr lang="tr-TR" altLang="tr-TR" sz="3600" b="1" i="1">
                <a:solidFill>
                  <a:srgbClr val="FF3300"/>
                </a:solidFill>
                <a:latin typeface="Comic Sans MS" panose="030F0702030302020204" pitchFamily="66" charset="0"/>
              </a:rPr>
              <a:t>Çocuğuna gerçek servet bırakmak isteyen ana-baba,ona iyi dinlemeyi öğretir.</a:t>
            </a:r>
          </a:p>
          <a:p>
            <a:pPr eaLnBrk="1" hangingPunct="1">
              <a:buFont typeface="Wingdings" panose="05000000000000000000" pitchFamily="2" charset="2"/>
              <a:buNone/>
            </a:pPr>
            <a:r>
              <a:rPr lang="tr-TR" altLang="tr-TR" sz="3600" b="1">
                <a:latin typeface="Comic Sans MS" panose="030F0702030302020204" pitchFamily="66" charset="0"/>
              </a:rPr>
              <a:t>									</a:t>
            </a:r>
            <a:r>
              <a:rPr lang="tr-TR" altLang="tr-TR" sz="3600">
                <a:latin typeface="Comic Sans MS" panose="030F0702030302020204" pitchFamily="66" charset="0"/>
              </a:rPr>
              <a:t>					</a:t>
            </a:r>
            <a:r>
              <a:rPr lang="tr-TR" altLang="tr-TR" sz="3600" i="1">
                <a:solidFill>
                  <a:srgbClr val="FF3300"/>
                </a:solidFill>
                <a:latin typeface="Comic Sans MS" panose="030F0702030302020204" pitchFamily="66" charset="0"/>
              </a:rPr>
              <a:t>Publilus Syrus</a:t>
            </a:r>
          </a:p>
        </p:txBody>
      </p:sp>
    </p:spTree>
    <p:extLst>
      <p:ext uri="{BB962C8B-B14F-4D97-AF65-F5344CB8AC3E}">
        <p14:creationId xmlns:p14="http://schemas.microsoft.com/office/powerpoint/2010/main" val="3274933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76115A2F-EAFC-4400-B663-C32E610B2415}"/>
              </a:ext>
            </a:extLst>
          </p:cNvPr>
          <p:cNvSpPr>
            <a:spLocks noGrp="1" noChangeArrowheads="1"/>
          </p:cNvSpPr>
          <p:nvPr>
            <p:ph type="title"/>
          </p:nvPr>
        </p:nvSpPr>
        <p:spPr/>
        <p:txBody>
          <a:bodyPr/>
          <a:lstStyle/>
          <a:p>
            <a:pPr eaLnBrk="1" hangingPunct="1"/>
            <a:r>
              <a:rPr lang="tr-TR" altLang="tr-TR" sz="3200" b="1"/>
              <a:t>AŞIRI  KORUYUCU  ANNE  VE  BABA  TUTUMUNUN  ÇOCUK  ÜZERİNE ETKİLERİ</a:t>
            </a:r>
          </a:p>
        </p:txBody>
      </p:sp>
      <p:sp>
        <p:nvSpPr>
          <p:cNvPr id="13315" name="Rectangle 3">
            <a:extLst>
              <a:ext uri="{FF2B5EF4-FFF2-40B4-BE49-F238E27FC236}">
                <a16:creationId xmlns:a16="http://schemas.microsoft.com/office/drawing/2014/main" xmlns="" id="{5C812A21-A1CE-4E93-8C15-67BD35148F04}"/>
              </a:ext>
            </a:extLst>
          </p:cNvPr>
          <p:cNvSpPr>
            <a:spLocks noGrp="1" noChangeArrowheads="1"/>
          </p:cNvSpPr>
          <p:nvPr>
            <p:ph idx="1"/>
          </p:nvPr>
        </p:nvSpPr>
        <p:spPr>
          <a:xfrm>
            <a:off x="1919288" y="1700214"/>
            <a:ext cx="9109268" cy="5157787"/>
          </a:xfrm>
        </p:spPr>
        <p:txBody>
          <a:bodyPr>
            <a:normAutofit lnSpcReduction="10000"/>
          </a:bodyPr>
          <a:lstStyle/>
          <a:p>
            <a:pPr eaLnBrk="1" hangingPunct="1">
              <a:lnSpc>
                <a:spcPct val="90000"/>
              </a:lnSpc>
              <a:buFont typeface="Wingdings" panose="05000000000000000000" pitchFamily="2" charset="2"/>
              <a:buNone/>
            </a:pPr>
            <a:r>
              <a:rPr lang="tr-TR" altLang="tr-TR" sz="2400" b="1" dirty="0"/>
              <a:t>	Bu tutumun anne ve baba tarafından sürekli uygulanması sonucunda çocuk     	üzerinde şu davranışlarla karşılaşmamız sürpriz olmaz:</a:t>
            </a:r>
          </a:p>
          <a:p>
            <a:pPr eaLnBrk="1" hangingPunct="1">
              <a:lnSpc>
                <a:spcPct val="90000"/>
              </a:lnSpc>
            </a:pPr>
            <a:r>
              <a:rPr lang="tr-TR" altLang="tr-TR" sz="2400" b="1" dirty="0"/>
              <a:t>Çocuğun aşırı bağımlı</a:t>
            </a:r>
            <a:r>
              <a:rPr lang="tr-TR" altLang="tr-TR" sz="2400" b="1" dirty="0" smtClean="0"/>
              <a:t>, ürkek, çekingen </a:t>
            </a:r>
            <a:r>
              <a:rPr lang="tr-TR" altLang="tr-TR" sz="2400" b="1" dirty="0"/>
              <a:t>ve güvensiz bir kişilik geliştirmesine neden olur.</a:t>
            </a:r>
          </a:p>
          <a:p>
            <a:pPr eaLnBrk="1" hangingPunct="1">
              <a:lnSpc>
                <a:spcPct val="90000"/>
              </a:lnSpc>
            </a:pPr>
            <a:r>
              <a:rPr lang="tr-TR" altLang="tr-TR" sz="2400" b="1" dirty="0"/>
              <a:t>Çocuğun hatalarının sonucunda yaşayarak öğrenmesine izin verilmez</a:t>
            </a:r>
            <a:r>
              <a:rPr lang="tr-TR" altLang="tr-TR" sz="2400" b="1" dirty="0" smtClean="0"/>
              <a:t>, sorumluluk </a:t>
            </a:r>
            <a:r>
              <a:rPr lang="tr-TR" altLang="tr-TR" sz="2400" b="1" dirty="0"/>
              <a:t>duygusunun gelişmesi engellenir.</a:t>
            </a:r>
          </a:p>
          <a:p>
            <a:pPr eaLnBrk="1" hangingPunct="1">
              <a:lnSpc>
                <a:spcPct val="90000"/>
              </a:lnSpc>
            </a:pPr>
            <a:r>
              <a:rPr lang="tr-TR" altLang="tr-TR" sz="2400" b="1" dirty="0"/>
              <a:t>Çocuk ileriki yaşamında karar almakta ve uygulamakta zorluk çekeceği gibi yaşama karşı içinde bir korku oluşturur.</a:t>
            </a:r>
          </a:p>
          <a:p>
            <a:pPr eaLnBrk="1" hangingPunct="1">
              <a:lnSpc>
                <a:spcPct val="90000"/>
              </a:lnSpc>
            </a:pPr>
            <a:r>
              <a:rPr lang="tr-TR" altLang="tr-TR" sz="2400" b="1" dirty="0"/>
              <a:t>Çocuğun kişiliği gelişmez</a:t>
            </a:r>
            <a:r>
              <a:rPr lang="tr-TR" altLang="tr-TR" sz="2400" b="1" dirty="0" smtClean="0"/>
              <a:t>. İnatçı, istediğini </a:t>
            </a:r>
            <a:r>
              <a:rPr lang="tr-TR" altLang="tr-TR" sz="2400" b="1" dirty="0"/>
              <a:t>tutturan</a:t>
            </a:r>
            <a:r>
              <a:rPr lang="tr-TR" altLang="tr-TR" sz="2400" b="1" dirty="0" smtClean="0"/>
              <a:t>, mantıksız </a:t>
            </a:r>
            <a:r>
              <a:rPr lang="tr-TR" altLang="tr-TR" sz="2400" b="1" dirty="0"/>
              <a:t>kavgalar çıkaran</a:t>
            </a:r>
            <a:r>
              <a:rPr lang="tr-TR" altLang="tr-TR" sz="2400" b="1" dirty="0" smtClean="0"/>
              <a:t>, çabuk </a:t>
            </a:r>
            <a:r>
              <a:rPr lang="tr-TR" altLang="tr-TR" sz="2400" b="1" dirty="0"/>
              <a:t>mutsuz olan bir çocuk ve ileride benzer niteliklere sahip bir yetişkin olur.</a:t>
            </a:r>
          </a:p>
          <a:p>
            <a:pPr eaLnBrk="1" hangingPunct="1">
              <a:lnSpc>
                <a:spcPct val="90000"/>
              </a:lnSpc>
            </a:pPr>
            <a:r>
              <a:rPr lang="tr-TR" altLang="tr-TR" sz="2400" b="1" dirty="0"/>
              <a:t>Çevresindeki insanlarla iletişim kurmakta güçlük çeker.</a:t>
            </a:r>
          </a:p>
        </p:txBody>
      </p:sp>
    </p:spTree>
    <p:extLst>
      <p:ext uri="{BB962C8B-B14F-4D97-AF65-F5344CB8AC3E}">
        <p14:creationId xmlns:p14="http://schemas.microsoft.com/office/powerpoint/2010/main" val="27407813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TotalTime>
  <Words>1919</Words>
  <Application>Microsoft Office PowerPoint</Application>
  <PresentationFormat>Geniş ekran</PresentationFormat>
  <Paragraphs>354</Paragraphs>
  <Slides>57</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57</vt:i4>
      </vt:variant>
    </vt:vector>
  </HeadingPairs>
  <TitlesOfParts>
    <vt:vector size="68" baseType="lpstr">
      <vt:lpstr>Arial</vt:lpstr>
      <vt:lpstr>Arial Black</vt:lpstr>
      <vt:lpstr>Century Gothic</vt:lpstr>
      <vt:lpstr>Comic Sans MS</vt:lpstr>
      <vt:lpstr>Courier New</vt:lpstr>
      <vt:lpstr>Georgia</vt:lpstr>
      <vt:lpstr>Monotype Corsiva</vt:lpstr>
      <vt:lpstr>Wingdings</vt:lpstr>
      <vt:lpstr>Wingdings 3</vt:lpstr>
      <vt:lpstr>ヒラギノ明朝 ProN W3</vt:lpstr>
      <vt:lpstr>Duman</vt:lpstr>
      <vt:lpstr>PowerPoint Sunusu</vt:lpstr>
      <vt:lpstr>Aile içinde ana-baba ve çocuk ilişkilerini belirleyen en önemli etken ana-baba tutumlarıdır. </vt:lpstr>
      <vt:lpstr>PowerPoint Sunusu</vt:lpstr>
      <vt:lpstr>Anne babaların çocuk eğitiminde izledikleri farklı yaklaşım ve tutumlar bulunmaktadır.</vt:lpstr>
      <vt:lpstr>PowerPoint Sunusu</vt:lpstr>
      <vt:lpstr>AŞIRI KORUYUCU ANNE-BABA TUTUMU</vt:lpstr>
      <vt:lpstr>PowerPoint Sunusu</vt:lpstr>
      <vt:lpstr>PowerPoint Sunusu</vt:lpstr>
      <vt:lpstr>AŞIRI  KORUYUCU  ANNE  VE  BABA  TUTUMUNUN  ÇOCUK  ÜZERİNE ETKİLERİ</vt:lpstr>
      <vt:lpstr>AŞIRI BASKICI ve OTORİTER TUTUM</vt:lpstr>
      <vt:lpstr>AŞIRI BASKICI ve OTORİTER TUTUM</vt:lpstr>
      <vt:lpstr>AŞIRI BASKI VE KORUMA NASIL OLUR?</vt:lpstr>
      <vt:lpstr>AŞIRIBASKICI VE OTORİTER TUTUMUN    ÇOCUK ÜZERİNDEKİ ETKİLERİ </vt:lpstr>
      <vt:lpstr> Bu durumda kendilerinin buldukları otorite her zaman olumlu kişi yada kişiler olmayabilir.</vt:lpstr>
      <vt:lpstr> Baskıcı ve otoriter tutumda yetişen bir çocuk, düşünsel anlamda değil ama, sezgisel anlamda şu mesajları alır:</vt:lpstr>
      <vt:lpstr>DENGESİZ VE KARARSIZ TUTUM</vt:lpstr>
      <vt:lpstr>PowerPoint Sunusu</vt:lpstr>
      <vt:lpstr>Çocuk eğitiminde tutarsızlık çok yönlüdür.</vt:lpstr>
      <vt:lpstr>Dengesiz ve Kararsız Tutumun Çocuk Gelişimi Üzerine Etkileri</vt:lpstr>
      <vt:lpstr>İZİN VERİCİ (HOŞGÖRÜLÜ)  TUTUM</vt:lpstr>
      <vt:lpstr>Bu tür tutumlar,</vt:lpstr>
      <vt:lpstr>Bu tutumda;</vt:lpstr>
      <vt:lpstr>İZİNVERİCİ (HOŞGÖRÜLÜ) TUTUMUN ÇOCUĞUN KİŞİLİK GELİŞİMİ ÜZERİNDEKİ ETKİLERİ</vt:lpstr>
      <vt:lpstr> İLGİSİZ TUTUM</vt:lpstr>
      <vt:lpstr>PowerPoint Sunusu</vt:lpstr>
      <vt:lpstr>Bu aileler; </vt:lpstr>
      <vt:lpstr>PowerPoint Sunusu</vt:lpstr>
      <vt:lpstr>İLGİSİZ TUTUMUN ÇOCUK ÜZERİNDEKİ ETKİLERİ</vt:lpstr>
      <vt:lpstr>DEMOKRATİK ANNE BABA TUTUMU</vt:lpstr>
      <vt:lpstr>DEMOKRATİK ANNE-BABA TUTUMUNUN ÖZELLİKLERİ</vt:lpstr>
      <vt:lpstr>PowerPoint Sunusu</vt:lpstr>
      <vt:lpstr>PowerPoint Sunusu</vt:lpstr>
      <vt:lpstr>PowerPoint Sunusu</vt:lpstr>
      <vt:lpstr>PowerPoint Sunusu</vt:lpstr>
      <vt:lpstr>DEMOKRATİK ANNE BABA TUTUMUNUN ÇOCUĞUN KİŞİLİK GELİŞİMİ ÜZERİNE ETKİLERİ</vt:lpstr>
      <vt:lpstr>PowerPoint Sunusu</vt:lpstr>
      <vt:lpstr>AİLE İÇİ İLETİŞİM</vt:lpstr>
      <vt:lpstr>ÇOCUKLAR NEDEN ŞİKAYETÇİ?</vt:lpstr>
      <vt:lpstr>PowerPoint Sunusu</vt:lpstr>
      <vt:lpstr>PowerPoint Sunusu</vt:lpstr>
      <vt:lpstr>ÇOCUĞUNUZLA İLETİŞİM SIRASINDA</vt:lpstr>
      <vt:lpstr>SÖZ VE DAVRANIŞLARIMIZDA MESAJLAR SAKLIDIR.</vt:lpstr>
      <vt:lpstr>    KABUL</vt:lpstr>
      <vt:lpstr>REDDETME</vt:lpstr>
      <vt:lpstr>  UMURSAMAMA</vt:lpstr>
      <vt:lpstr>  ETKİN DİNLEYİCİ OLMAK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Ram 6</dc:creator>
  <cp:lastModifiedBy>dell</cp:lastModifiedBy>
  <cp:revision>11</cp:revision>
  <dcterms:created xsi:type="dcterms:W3CDTF">2017-11-10T07:47:28Z</dcterms:created>
  <dcterms:modified xsi:type="dcterms:W3CDTF">2017-11-10T11:55:25Z</dcterms:modified>
</cp:coreProperties>
</file>