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70" r:id="rId3"/>
    <p:sldId id="257" r:id="rId4"/>
    <p:sldId id="258" r:id="rId5"/>
    <p:sldId id="277" r:id="rId6"/>
    <p:sldId id="259" r:id="rId7"/>
    <p:sldId id="260" r:id="rId8"/>
    <p:sldId id="261" r:id="rId9"/>
    <p:sldId id="262" r:id="rId10"/>
    <p:sldId id="263" r:id="rId11"/>
    <p:sldId id="264" r:id="rId12"/>
    <p:sldId id="278" r:id="rId13"/>
    <p:sldId id="265" r:id="rId14"/>
    <p:sldId id="266" r:id="rId15"/>
    <p:sldId id="267" r:id="rId16"/>
    <p:sldId id="279" r:id="rId17"/>
    <p:sldId id="268" r:id="rId18"/>
    <p:sldId id="271"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tr-TR" smtClean="0"/>
              <a:t>Asıl başlık stili için tıklatın</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Date Placeholder 3"/>
          <p:cNvSpPr>
            <a:spLocks noGrp="1"/>
          </p:cNvSpPr>
          <p:nvPr>
            <p:ph type="dt" sz="half" idx="10"/>
          </p:nvPr>
        </p:nvSpPr>
        <p:spPr/>
        <p:txBody>
          <a:bodyPr/>
          <a:lstStyle/>
          <a:p>
            <a:fld id="{F80CDBA2-7370-422B-A49C-38061470CBCE}" type="datetimeFigureOut">
              <a:rPr lang="tr-TR" smtClean="0"/>
              <a:pPr/>
              <a:t>17.11.2017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223972-8C3B-45C2-9321-BAC9215C19F9}"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80CDBA2-7370-422B-A49C-38061470CBCE}" type="datetimeFigureOut">
              <a:rPr lang="tr-TR" smtClean="0"/>
              <a:pPr/>
              <a:t>17.11.2017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223972-8C3B-45C2-9321-BAC9215C19F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80CDBA2-7370-422B-A49C-38061470CBCE}" type="datetimeFigureOut">
              <a:rPr lang="tr-TR" smtClean="0"/>
              <a:pPr/>
              <a:t>17.11.2017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223972-8C3B-45C2-9321-BAC9215C19F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80CDBA2-7370-422B-A49C-38061470CBCE}" type="datetimeFigureOut">
              <a:rPr lang="tr-TR" smtClean="0"/>
              <a:pPr/>
              <a:t>17.11.2017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223972-8C3B-45C2-9321-BAC9215C19F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tr-TR" smtClean="0"/>
              <a:t>Asıl başlık stili için tıklatın</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80CDBA2-7370-422B-A49C-38061470CBCE}" type="datetimeFigureOut">
              <a:rPr lang="tr-TR" smtClean="0"/>
              <a:pPr/>
              <a:t>17.11.2017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223972-8C3B-45C2-9321-BAC9215C19F9}"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80CDBA2-7370-422B-A49C-38061470CBCE}" type="datetimeFigureOut">
              <a:rPr lang="tr-TR" smtClean="0"/>
              <a:pPr/>
              <a:t>17.11.2017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223972-8C3B-45C2-9321-BAC9215C19F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F80CDBA2-7370-422B-A49C-38061470CBCE}" type="datetimeFigureOut">
              <a:rPr lang="tr-TR" smtClean="0"/>
              <a:pPr/>
              <a:t>17.11.2017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D223972-8C3B-45C2-9321-BAC9215C19F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F80CDBA2-7370-422B-A49C-38061470CBCE}" type="datetimeFigureOut">
              <a:rPr lang="tr-TR" smtClean="0"/>
              <a:pPr/>
              <a:t>17.11.2017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D223972-8C3B-45C2-9321-BAC9215C19F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0CDBA2-7370-422B-A49C-38061470CBCE}" type="datetimeFigureOut">
              <a:rPr lang="tr-TR" smtClean="0"/>
              <a:pPr/>
              <a:t>17.11.2017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D223972-8C3B-45C2-9321-BAC9215C19F9}"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tr-TR" smtClean="0"/>
              <a:t>Asıl başlık stili için tıklatın</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80CDBA2-7370-422B-A49C-38061470CBCE}" type="datetimeFigureOut">
              <a:rPr lang="tr-TR" smtClean="0"/>
              <a:pPr/>
              <a:t>17.11.2017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223972-8C3B-45C2-9321-BAC9215C19F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tr-TR" smtClean="0"/>
              <a:t>Asıl başlık stili için tıklatın</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80CDBA2-7370-422B-A49C-38061470CBCE}" type="datetimeFigureOut">
              <a:rPr lang="tr-TR" smtClean="0"/>
              <a:pPr/>
              <a:t>17.11.2017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223972-8C3B-45C2-9321-BAC9215C19F9}" type="slidenum">
              <a:rPr lang="tr-TR" smtClean="0"/>
              <a:pPr/>
              <a:t>‹#›</a:t>
            </a:fld>
            <a:endParaRPr lang="tr-TR"/>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tr-TR" smtClean="0"/>
              <a:t>Resim eklemek için simgeyi tıklatın</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F80CDBA2-7370-422B-A49C-38061470CBCE}" type="datetimeFigureOut">
              <a:rPr lang="tr-TR" smtClean="0"/>
              <a:pPr/>
              <a:t>17.11.2017</a:t>
            </a:fld>
            <a:endParaRPr lang="tr-TR"/>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tr-TR"/>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CD223972-8C3B-45C2-9321-BAC9215C19F9}"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descr="C:\Program Files\Microsoft Office\MEDIA\CAGCAT10\j0335112.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268760"/>
            <a:ext cx="6264696" cy="532564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414685"/>
            <a:ext cx="7827963"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77415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00B0F0"/>
                </a:solidFill>
              </a:rPr>
              <a:t>D. Plastik Atıkların </a:t>
            </a:r>
            <a:r>
              <a:rPr lang="tr-TR" dirty="0">
                <a:solidFill>
                  <a:srgbClr val="00B0F0"/>
                </a:solidFill>
              </a:rPr>
              <a:t>G</a:t>
            </a:r>
            <a:r>
              <a:rPr lang="tr-TR" dirty="0" smtClean="0">
                <a:solidFill>
                  <a:srgbClr val="00B0F0"/>
                </a:solidFill>
              </a:rPr>
              <a:t>eri </a:t>
            </a:r>
            <a:r>
              <a:rPr lang="tr-TR" dirty="0">
                <a:solidFill>
                  <a:srgbClr val="00B0F0"/>
                </a:solidFill>
              </a:rPr>
              <a:t>D</a:t>
            </a:r>
            <a:r>
              <a:rPr lang="tr-TR" dirty="0" smtClean="0">
                <a:solidFill>
                  <a:srgbClr val="00B0F0"/>
                </a:solidFill>
              </a:rPr>
              <a:t>önüşümü</a:t>
            </a:r>
            <a:endParaRPr lang="tr-TR" dirty="0">
              <a:solidFill>
                <a:srgbClr val="00B0F0"/>
              </a:solidFill>
            </a:endParaRPr>
          </a:p>
        </p:txBody>
      </p:sp>
      <p:sp>
        <p:nvSpPr>
          <p:cNvPr id="3" name="İçerik Yer Tutucusu 2"/>
          <p:cNvSpPr>
            <a:spLocks noGrp="1"/>
          </p:cNvSpPr>
          <p:nvPr>
            <p:ph idx="1"/>
          </p:nvPr>
        </p:nvSpPr>
        <p:spPr>
          <a:xfrm>
            <a:off x="1009443" y="476672"/>
            <a:ext cx="7125112" cy="5832647"/>
          </a:xfrm>
        </p:spPr>
        <p:txBody>
          <a:bodyPr>
            <a:normAutofit/>
          </a:bodyPr>
          <a:lstStyle/>
          <a:p>
            <a:pPr marL="0" indent="0">
              <a:buNone/>
            </a:pPr>
            <a:r>
              <a:rPr lang="tr-TR" sz="2400" dirty="0" smtClean="0"/>
              <a:t>Plastik ürünleri her geçen yıl daha çok kullanılmakta ve üretimleri sürekli artmaktadır. Doğada çok uzun süre yok olmayan plastikler büyük çevre kirliliklerine neden olur . Bu nedenle plastiklerin geri dönüşümü de çok önemlidir . Geri dönüşümü en yaygın olarak yapılan plastikler günlük hayatta ambalaj malzemesi olarak kullanılan ve su şişelerinde kullanılan plastik türleridir. </a:t>
            </a:r>
            <a:endParaRPr lang="tr-TR" sz="2400" dirty="0"/>
          </a:p>
        </p:txBody>
      </p:sp>
    </p:spTree>
    <p:extLst>
      <p:ext uri="{BB962C8B-B14F-4D97-AF65-F5344CB8AC3E}">
        <p14:creationId xmlns:p14="http://schemas.microsoft.com/office/powerpoint/2010/main" val="6773127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600" dirty="0" smtClean="0">
                <a:solidFill>
                  <a:srgbClr val="00B0F0"/>
                </a:solidFill>
              </a:rPr>
              <a:t>E. Kızartma Yağları</a:t>
            </a:r>
            <a:endParaRPr lang="tr-TR" sz="3600" dirty="0">
              <a:solidFill>
                <a:srgbClr val="00B0F0"/>
              </a:solidFill>
            </a:endParaRPr>
          </a:p>
        </p:txBody>
      </p:sp>
      <p:sp>
        <p:nvSpPr>
          <p:cNvPr id="3" name="İçerik Yer Tutucusu 2"/>
          <p:cNvSpPr>
            <a:spLocks noGrp="1"/>
          </p:cNvSpPr>
          <p:nvPr>
            <p:ph idx="1"/>
          </p:nvPr>
        </p:nvSpPr>
        <p:spPr>
          <a:xfrm>
            <a:off x="1009443" y="548680"/>
            <a:ext cx="7125112" cy="5688631"/>
          </a:xfrm>
        </p:spPr>
        <p:txBody>
          <a:bodyPr>
            <a:normAutofit/>
          </a:bodyPr>
          <a:lstStyle/>
          <a:p>
            <a:pPr marL="0" indent="0">
              <a:buNone/>
            </a:pPr>
            <a:r>
              <a:rPr lang="tr-TR" sz="2800" dirty="0" smtClean="0"/>
              <a:t>Sıvı atık olan yağların doğrudan lavaboya veya çevreye bırakılması özellikle su kaynaklarının kirlenmesine neden olur. Bundan dolayı yağlar dikkatli bir şekilde toplanmalıdır. Atık kızartma yağları kullanılarak yakıtlar elde edilir. </a:t>
            </a:r>
            <a:endParaRPr lang="tr-TR" sz="2800" dirty="0"/>
          </a:p>
        </p:txBody>
      </p:sp>
    </p:spTree>
    <p:extLst>
      <p:ext uri="{BB962C8B-B14F-4D97-AF65-F5344CB8AC3E}">
        <p14:creationId xmlns:p14="http://schemas.microsoft.com/office/powerpoint/2010/main" val="25679382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Vahdet\Desktop\post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476672"/>
            <a:ext cx="8064896" cy="60486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5492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smtClean="0">
                <a:solidFill>
                  <a:schemeClr val="accent5">
                    <a:lumMod val="75000"/>
                  </a:schemeClr>
                </a:solidFill>
              </a:rPr>
              <a:t>III. Atık Kontrolü</a:t>
            </a: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r>
              <a:rPr lang="tr-TR" dirty="0" smtClean="0">
                <a:solidFill>
                  <a:schemeClr val="accent5">
                    <a:lumMod val="75000"/>
                  </a:schemeClr>
                </a:solidFill>
              </a:rPr>
              <a:t/>
            </a:r>
            <a:br>
              <a:rPr lang="tr-TR" dirty="0" smtClean="0">
                <a:solidFill>
                  <a:schemeClr val="accent5">
                    <a:lumMod val="75000"/>
                  </a:schemeClr>
                </a:solidFill>
              </a:rPr>
            </a:br>
            <a:r>
              <a:rPr lang="tr-TR" dirty="0">
                <a:solidFill>
                  <a:schemeClr val="accent5">
                    <a:lumMod val="75000"/>
                  </a:schemeClr>
                </a:solidFill>
              </a:rPr>
              <a:t/>
            </a:r>
            <a:br>
              <a:rPr lang="tr-TR" dirty="0">
                <a:solidFill>
                  <a:schemeClr val="accent5">
                    <a:lumMod val="75000"/>
                  </a:schemeClr>
                </a:solidFill>
              </a:rPr>
            </a:br>
            <a:endParaRPr lang="tr-TR" dirty="0">
              <a:solidFill>
                <a:schemeClr val="accent5">
                  <a:lumMod val="75000"/>
                </a:schemeClr>
              </a:solidFill>
            </a:endParaRPr>
          </a:p>
        </p:txBody>
      </p:sp>
      <p:sp>
        <p:nvSpPr>
          <p:cNvPr id="3" name="İçerik Yer Tutucusu 2"/>
          <p:cNvSpPr>
            <a:spLocks noGrp="1"/>
          </p:cNvSpPr>
          <p:nvPr>
            <p:ph idx="1"/>
          </p:nvPr>
        </p:nvSpPr>
        <p:spPr>
          <a:xfrm>
            <a:off x="1009443" y="620689"/>
            <a:ext cx="7125112" cy="5238110"/>
          </a:xfrm>
        </p:spPr>
        <p:txBody>
          <a:bodyPr>
            <a:normAutofit/>
          </a:bodyPr>
          <a:lstStyle/>
          <a:p>
            <a:pPr marL="0" indent="0">
              <a:buNone/>
            </a:pPr>
            <a:r>
              <a:rPr lang="tr-TR" sz="3200" dirty="0" smtClean="0"/>
              <a:t>Evsel atıkların geri dönüşümünün kolay yapılabilmesi açısından kaynağında birbirlerinden ayrılması çok önemlidir. Birbirinden önceden ayrılmış cam, metal, plastik ve kağıt kolaylıkla geri dönüşüm tesislerine taşınabilmektedir.</a:t>
            </a:r>
            <a:endParaRPr lang="tr-TR" sz="3200" dirty="0"/>
          </a:p>
        </p:txBody>
      </p:sp>
    </p:spTree>
    <p:extLst>
      <p:ext uri="{BB962C8B-B14F-4D97-AF65-F5344CB8AC3E}">
        <p14:creationId xmlns:p14="http://schemas.microsoft.com/office/powerpoint/2010/main" val="5441732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accent5">
                    <a:lumMod val="75000"/>
                  </a:schemeClr>
                </a:solidFill>
              </a:rPr>
              <a:t>IV. Geri </a:t>
            </a:r>
            <a:r>
              <a:rPr lang="tr-TR" dirty="0">
                <a:solidFill>
                  <a:schemeClr val="accent5">
                    <a:lumMod val="75000"/>
                  </a:schemeClr>
                </a:solidFill>
              </a:rPr>
              <a:t>D</a:t>
            </a:r>
            <a:r>
              <a:rPr lang="tr-TR" dirty="0" smtClean="0">
                <a:solidFill>
                  <a:schemeClr val="accent5">
                    <a:lumMod val="75000"/>
                  </a:schemeClr>
                </a:solidFill>
              </a:rPr>
              <a:t>önüşüm Yararları</a:t>
            </a:r>
            <a:endParaRPr lang="tr-TR" dirty="0">
              <a:solidFill>
                <a:schemeClr val="accent5">
                  <a:lumMod val="75000"/>
                </a:schemeClr>
              </a:solidFill>
            </a:endParaRPr>
          </a:p>
        </p:txBody>
      </p:sp>
      <p:sp>
        <p:nvSpPr>
          <p:cNvPr id="3" name="İçerik Yer Tutucusu 2"/>
          <p:cNvSpPr>
            <a:spLocks noGrp="1"/>
          </p:cNvSpPr>
          <p:nvPr>
            <p:ph idx="1"/>
          </p:nvPr>
        </p:nvSpPr>
        <p:spPr>
          <a:xfrm>
            <a:off x="1009443" y="404664"/>
            <a:ext cx="7125112" cy="5976664"/>
          </a:xfrm>
        </p:spPr>
        <p:txBody>
          <a:bodyPr>
            <a:normAutofit/>
          </a:bodyPr>
          <a:lstStyle/>
          <a:p>
            <a:pPr marL="0" indent="0">
              <a:buNone/>
            </a:pPr>
            <a:r>
              <a:rPr lang="tr-TR" dirty="0" smtClean="0"/>
              <a:t>Evsel atıklar yapıları itibari ile çevre kirliliğine neden olurlar ve atıklar doğada farklılıklar olsa da çok uzun süre yok olmadan kalırlar. Ayrıca kullandığımız malzemelerin üretimi sırasında kullanılan ham maddeler doğadan elde edilir. Nüfus ve ihtiyacın her geçen gün artması doğal kaynakların da azalmasına neden olmaktadır. Tüm bu nedenlerle geri dönüşüm olayının bir çok yararlı sonucu vardır. Bunlar; </a:t>
            </a:r>
          </a:p>
          <a:p>
            <a:pPr marL="0" indent="0">
              <a:buNone/>
            </a:pPr>
            <a:r>
              <a:rPr lang="tr-TR" dirty="0" smtClean="0"/>
              <a:t>*Doğal kaynakları korur.</a:t>
            </a:r>
          </a:p>
          <a:p>
            <a:pPr marL="0" indent="0">
              <a:buNone/>
            </a:pPr>
            <a:r>
              <a:rPr lang="tr-TR" dirty="0" smtClean="0"/>
              <a:t>*Enerji tasarrufu sağlar.</a:t>
            </a:r>
          </a:p>
          <a:p>
            <a:pPr marL="0" indent="0">
              <a:buNone/>
            </a:pPr>
            <a:r>
              <a:rPr lang="tr-TR" dirty="0" smtClean="0"/>
              <a:t>*Atık miktarını azaltır.</a:t>
            </a:r>
          </a:p>
          <a:p>
            <a:pPr marL="0" indent="0">
              <a:buNone/>
            </a:pPr>
            <a:r>
              <a:rPr lang="tr-TR" dirty="0" smtClean="0"/>
              <a:t>*Ekonomik katkı sağlar.</a:t>
            </a:r>
          </a:p>
          <a:p>
            <a:pPr marL="0" indent="0">
              <a:buNone/>
            </a:pPr>
            <a:r>
              <a:rPr lang="tr-TR" sz="2000" dirty="0"/>
              <a:t>ş</a:t>
            </a:r>
            <a:r>
              <a:rPr lang="tr-TR" sz="2000" dirty="0" smtClean="0"/>
              <a:t>eklinde özetlenebilir.</a:t>
            </a:r>
            <a:endParaRPr lang="tr-TR" sz="2000" dirty="0"/>
          </a:p>
        </p:txBody>
      </p:sp>
    </p:spTree>
    <p:extLst>
      <p:ext uri="{BB962C8B-B14F-4D97-AF65-F5344CB8AC3E}">
        <p14:creationId xmlns:p14="http://schemas.microsoft.com/office/powerpoint/2010/main" val="1948627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09442" y="260649"/>
            <a:ext cx="7125113" cy="1008112"/>
          </a:xfrm>
        </p:spPr>
        <p:txBody>
          <a:bodyPr/>
          <a:lstStyle/>
          <a:p>
            <a:r>
              <a:rPr lang="tr-TR" dirty="0" smtClean="0">
                <a:solidFill>
                  <a:schemeClr val="accent5">
                    <a:lumMod val="75000"/>
                  </a:schemeClr>
                </a:solidFill>
              </a:rPr>
              <a:t> V. Atık Suların Arıtımı</a:t>
            </a:r>
            <a:endParaRPr lang="tr-TR" dirty="0">
              <a:solidFill>
                <a:schemeClr val="accent5">
                  <a:lumMod val="75000"/>
                </a:schemeClr>
              </a:solidFill>
            </a:endParaRPr>
          </a:p>
        </p:txBody>
      </p:sp>
      <p:sp>
        <p:nvSpPr>
          <p:cNvPr id="3" name="İçerik Yer Tutucusu 2"/>
          <p:cNvSpPr>
            <a:spLocks noGrp="1"/>
          </p:cNvSpPr>
          <p:nvPr>
            <p:ph idx="1"/>
          </p:nvPr>
        </p:nvSpPr>
        <p:spPr>
          <a:xfrm>
            <a:off x="1009443" y="404664"/>
            <a:ext cx="7125112" cy="5976663"/>
          </a:xfrm>
        </p:spPr>
        <p:txBody>
          <a:bodyPr>
            <a:normAutofit/>
          </a:bodyPr>
          <a:lstStyle/>
          <a:p>
            <a:pPr marL="0" indent="0">
              <a:buNone/>
            </a:pPr>
            <a:r>
              <a:rPr lang="tr-TR" sz="2000" dirty="0" smtClean="0"/>
              <a:t>Evsel atık sular içerdikleri yağ , organik madde deterjan gibi bir çok kimyasal  bileşen nedeniyle çevre kirliliğine neden olurlar . Bu nedenle atık suların doğal su kaynaklarına karışmadan önce bir arıtımdan geçmeleri ve bu zararlı maddelerden ayrıştırılmaları gereklidir. </a:t>
            </a:r>
            <a:endParaRPr lang="tr-TR" sz="2000" dirty="0"/>
          </a:p>
          <a:p>
            <a:pPr marL="0" indent="0">
              <a:buNone/>
            </a:pPr>
            <a:r>
              <a:rPr lang="tr-TR" sz="2000" dirty="0" smtClean="0"/>
              <a:t>Atık su arıtma aşamaları temel olarak üçe ayrılır :</a:t>
            </a:r>
          </a:p>
          <a:p>
            <a:pPr marL="0" indent="0">
              <a:buNone/>
            </a:pPr>
            <a:r>
              <a:rPr lang="tr-TR" sz="2000" dirty="0" smtClean="0"/>
              <a:t>*Fiziksel arıtma yöntemleri </a:t>
            </a:r>
          </a:p>
          <a:p>
            <a:pPr marL="0" indent="0">
              <a:buNone/>
            </a:pPr>
            <a:r>
              <a:rPr lang="tr-TR" sz="2000" dirty="0" smtClean="0"/>
              <a:t>*Kimyasal arıtma yöntemleri </a:t>
            </a:r>
          </a:p>
          <a:p>
            <a:pPr marL="0" indent="0">
              <a:buNone/>
            </a:pPr>
            <a:r>
              <a:rPr lang="tr-TR" sz="2000" dirty="0" smtClean="0"/>
              <a:t>*Biyolojik arıtma  yöntemleri</a:t>
            </a:r>
            <a:endParaRPr lang="tr-TR" sz="2000" dirty="0"/>
          </a:p>
        </p:txBody>
      </p:sp>
    </p:spTree>
    <p:extLst>
      <p:ext uri="{BB962C8B-B14F-4D97-AF65-F5344CB8AC3E}">
        <p14:creationId xmlns:p14="http://schemas.microsoft.com/office/powerpoint/2010/main" val="38416625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GELECEĞİNİZİ ÇÖPE ATMAYIN!</a:t>
            </a:r>
            <a:endParaRPr lang="tr-TR" dirty="0"/>
          </a:p>
        </p:txBody>
      </p:sp>
      <p:pic>
        <p:nvPicPr>
          <p:cNvPr id="4098" name="Picture 2" descr="C:\Users\Vahdet\Desktop\bnr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87624" y="1844824"/>
            <a:ext cx="6768751" cy="4104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0312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09442" y="188641"/>
            <a:ext cx="7125113" cy="1008111"/>
          </a:xfrm>
        </p:spPr>
        <p:txBody>
          <a:bodyPr/>
          <a:lstStyle/>
          <a:p>
            <a:r>
              <a:rPr lang="tr-TR" dirty="0" smtClean="0">
                <a:solidFill>
                  <a:schemeClr val="accent5">
                    <a:lumMod val="75000"/>
                  </a:schemeClr>
                </a:solidFill>
              </a:rPr>
              <a:t>VI. Geri Dönüşümün </a:t>
            </a:r>
            <a:r>
              <a:rPr lang="tr-TR" dirty="0">
                <a:solidFill>
                  <a:schemeClr val="accent5">
                    <a:lumMod val="75000"/>
                  </a:schemeClr>
                </a:solidFill>
              </a:rPr>
              <a:t>Ü</a:t>
            </a:r>
            <a:r>
              <a:rPr lang="tr-TR" dirty="0" smtClean="0">
                <a:solidFill>
                  <a:schemeClr val="accent5">
                    <a:lumMod val="75000"/>
                  </a:schemeClr>
                </a:solidFill>
              </a:rPr>
              <a:t>lke </a:t>
            </a:r>
            <a:r>
              <a:rPr lang="tr-TR" dirty="0">
                <a:solidFill>
                  <a:schemeClr val="accent5">
                    <a:lumMod val="75000"/>
                  </a:schemeClr>
                </a:solidFill>
              </a:rPr>
              <a:t>E</a:t>
            </a:r>
            <a:r>
              <a:rPr lang="tr-TR" dirty="0" smtClean="0">
                <a:solidFill>
                  <a:schemeClr val="accent5">
                    <a:lumMod val="75000"/>
                  </a:schemeClr>
                </a:solidFill>
              </a:rPr>
              <a:t>konomisine Katkısı</a:t>
            </a:r>
            <a:endParaRPr lang="tr-TR" dirty="0">
              <a:solidFill>
                <a:schemeClr val="accent5">
                  <a:lumMod val="75000"/>
                </a:schemeClr>
              </a:solidFill>
            </a:endParaRPr>
          </a:p>
        </p:txBody>
      </p:sp>
      <p:sp>
        <p:nvSpPr>
          <p:cNvPr id="3" name="İçerik Yer Tutucusu 2"/>
          <p:cNvSpPr>
            <a:spLocks noGrp="1"/>
          </p:cNvSpPr>
          <p:nvPr>
            <p:ph idx="1"/>
          </p:nvPr>
        </p:nvSpPr>
        <p:spPr>
          <a:xfrm>
            <a:off x="1043608" y="20782"/>
            <a:ext cx="7125112" cy="6408712"/>
          </a:xfrm>
        </p:spPr>
        <p:txBody>
          <a:bodyPr>
            <a:normAutofit/>
          </a:bodyPr>
          <a:lstStyle/>
          <a:p>
            <a:pPr marL="0" indent="0">
              <a:buNone/>
            </a:pPr>
            <a:r>
              <a:rPr lang="tr-TR" dirty="0" smtClean="0"/>
              <a:t>Kağıt, plastik , cam ve metal gibi malzemelerin üretimi oldukça zahmetli ve masraflıdır. Doğal kaynakların ham maddeye dönüşümü de zahmetli ve masraflıdır.</a:t>
            </a:r>
          </a:p>
          <a:p>
            <a:pPr marL="0" indent="0">
              <a:buNone/>
            </a:pPr>
            <a:r>
              <a:rPr lang="tr-TR" dirty="0" smtClean="0"/>
              <a:t>Ayrıca bir çok ürün için gerekli ham madde yurt dışında ithal edilmektedir. Tüm bu nedenlerden dolayı geri dönüşüm ekonomik olarak büyük bir katkı sağlamaktadır. Bütün bunların dışında geri dönüşüm sektörü çalışan istihdamı sağlayarak işsiz sayısını azalmasına katkıda bulunmaktadır. Ülkemizde her yıl geri kazanılan kağıt, metal, cam ve plastik gibi atıkların toplamı yaklaşık 1 milyon tonu bulmaktadır. Geri dönüşüm sayesinde ham maddelerin azalması ve doğal kaynakların tükenmesi önlenerek, ülke ekonomisine katkı sağlanmaktadır. </a:t>
            </a:r>
            <a:endParaRPr lang="tr-TR" dirty="0"/>
          </a:p>
        </p:txBody>
      </p:sp>
    </p:spTree>
    <p:extLst>
      <p:ext uri="{BB962C8B-B14F-4D97-AF65-F5344CB8AC3E}">
        <p14:creationId xmlns:p14="http://schemas.microsoft.com/office/powerpoint/2010/main" val="16696353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836712"/>
            <a:ext cx="7776864" cy="56166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34170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187624" y="764704"/>
            <a:ext cx="7117180" cy="5256584"/>
          </a:xfrm>
        </p:spPr>
        <p:txBody>
          <a:bodyPr/>
          <a:lstStyle/>
          <a:p>
            <a:r>
              <a:rPr lang="tr-TR" sz="3200" dirty="0" smtClean="0">
                <a:solidFill>
                  <a:srgbClr val="C00000"/>
                </a:solidFill>
              </a:rPr>
              <a:t/>
            </a:r>
            <a:br>
              <a:rPr lang="tr-TR" sz="3200" dirty="0" smtClean="0">
                <a:solidFill>
                  <a:srgbClr val="C00000"/>
                </a:solidFill>
              </a:rPr>
            </a:br>
            <a:r>
              <a:rPr lang="tr-TR" sz="3200" dirty="0" smtClean="0">
                <a:solidFill>
                  <a:schemeClr val="accent5">
                    <a:lumMod val="75000"/>
                  </a:schemeClr>
                </a:solidFill>
              </a:rPr>
              <a:t>I. Evsel atıklar </a:t>
            </a:r>
            <a:r>
              <a:rPr lang="tr-TR" sz="3200" dirty="0" smtClean="0"/>
              <a:t/>
            </a:r>
            <a:br>
              <a:rPr lang="tr-TR" sz="3200" dirty="0" smtClean="0"/>
            </a:br>
            <a:r>
              <a:rPr lang="tr-TR" sz="3200" dirty="0" smtClean="0"/>
              <a:t>Günlük hayatta ve sanayide kullanılan milyonlarca çeşit madde vardır. Bu maddelerin büyük çoğunluğu bir süre kullanıldıktan sonra fiziksel ve ekonomik ömrünü tamamlar ve artık kullanılamaz hale gelir. Bu maddeler artık birer çöptür ve  atık olarak adlandırılır.</a:t>
            </a:r>
            <a:endParaRPr lang="tr-TR" sz="3200" dirty="0"/>
          </a:p>
        </p:txBody>
      </p:sp>
    </p:spTree>
    <p:extLst>
      <p:ext uri="{BB962C8B-B14F-4D97-AF65-F5344CB8AC3E}">
        <p14:creationId xmlns:p14="http://schemas.microsoft.com/office/powerpoint/2010/main" val="40909795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608" y="404664"/>
            <a:ext cx="7125112" cy="5544616"/>
          </a:xfrm>
        </p:spPr>
        <p:txBody>
          <a:bodyPr>
            <a:normAutofit/>
          </a:bodyPr>
          <a:lstStyle/>
          <a:p>
            <a:pPr marL="0" indent="0">
              <a:buNone/>
            </a:pPr>
            <a:r>
              <a:rPr lang="tr-TR" sz="3200" dirty="0" smtClean="0"/>
              <a:t>Herhangi bir faaliyet sonunda çevreye bırakılan her türlü maddeye </a:t>
            </a:r>
            <a:r>
              <a:rPr lang="tr-TR" sz="3200" dirty="0" smtClean="0">
                <a:solidFill>
                  <a:srgbClr val="00B0F0"/>
                </a:solidFill>
              </a:rPr>
              <a:t>ATIK </a:t>
            </a:r>
            <a:r>
              <a:rPr lang="tr-TR" sz="3200" dirty="0" smtClean="0"/>
              <a:t>denir. Ev, ofis , okul  ve işyeri gibi yaşamsal alanlarda oluşan ve kullanım ömrünü tamamlayarak artık kullanılamaz haline gelmiş olan her türlü  madde </a:t>
            </a:r>
            <a:r>
              <a:rPr lang="tr-TR" sz="3200" dirty="0" smtClean="0">
                <a:solidFill>
                  <a:srgbClr val="00B0F0"/>
                </a:solidFill>
              </a:rPr>
              <a:t>EVSEL ATIK </a:t>
            </a:r>
            <a:r>
              <a:rPr lang="tr-TR" sz="3200" dirty="0" smtClean="0"/>
              <a:t>olarak sınıflandırılır.</a:t>
            </a:r>
            <a:endParaRPr lang="tr-TR" sz="3200" dirty="0"/>
          </a:p>
        </p:txBody>
      </p:sp>
    </p:spTree>
    <p:extLst>
      <p:ext uri="{BB962C8B-B14F-4D97-AF65-F5344CB8AC3E}">
        <p14:creationId xmlns:p14="http://schemas.microsoft.com/office/powerpoint/2010/main" val="40236786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accent5">
                    <a:lumMod val="75000"/>
                  </a:schemeClr>
                </a:solidFill>
              </a:rPr>
              <a:t>II. Geri dönüşüm</a:t>
            </a:r>
            <a:r>
              <a:rPr lang="tr-TR" dirty="0" smtClean="0">
                <a:solidFill>
                  <a:srgbClr val="00B0F0"/>
                </a:solidFill>
              </a:rPr>
              <a:t/>
            </a:r>
            <a:br>
              <a:rPr lang="tr-TR" dirty="0" smtClean="0">
                <a:solidFill>
                  <a:srgbClr val="00B0F0"/>
                </a:solidFill>
              </a:rPr>
            </a:br>
            <a:endParaRPr lang="tr-TR" dirty="0">
              <a:solidFill>
                <a:srgbClr val="00B0F0"/>
              </a:solidFill>
            </a:endParaRPr>
          </a:p>
        </p:txBody>
      </p:sp>
      <p:sp>
        <p:nvSpPr>
          <p:cNvPr id="3" name="İçerik Yer Tutucusu 2"/>
          <p:cNvSpPr>
            <a:spLocks noGrp="1"/>
          </p:cNvSpPr>
          <p:nvPr>
            <p:ph idx="1"/>
          </p:nvPr>
        </p:nvSpPr>
        <p:spPr>
          <a:xfrm>
            <a:off x="1043608" y="476672"/>
            <a:ext cx="7125112" cy="5832648"/>
          </a:xfrm>
        </p:spPr>
        <p:txBody>
          <a:bodyPr>
            <a:normAutofit/>
          </a:bodyPr>
          <a:lstStyle/>
          <a:p>
            <a:pPr marL="0" indent="0">
              <a:buNone/>
            </a:pPr>
            <a:r>
              <a:rPr lang="tr-TR" sz="2400" dirty="0" smtClean="0"/>
              <a:t>Evsel atıklar içerisinde metal, kağıt, plastik, cam, yiyecek artıkları, kızartma yağları vardır. Pis su boruları ile kanalizasyona bırakılan atık sularda evsel atık sınıfındadır. Bu evsel atıkların bir kısmı yapıları itibari ile geçirildikleri bazı işlemler sonucunda tekrar ham madde olarak kullanılabilir duruma getirilebilmektedir. Yeniden değerlendirilme imkanı olan atıkların çeşitli fiziksel veya kimyasal işlemlerden geçirilerek üretim sürecine dahil edilmesine </a:t>
            </a:r>
            <a:r>
              <a:rPr lang="tr-TR" sz="2400" dirty="0" smtClean="0">
                <a:solidFill>
                  <a:srgbClr val="00B0F0"/>
                </a:solidFill>
              </a:rPr>
              <a:t>GERİ DÖNÜŞÜM </a:t>
            </a:r>
            <a:r>
              <a:rPr lang="tr-TR" sz="2400" dirty="0" smtClean="0"/>
              <a:t>denir.</a:t>
            </a:r>
            <a:endParaRPr lang="tr-TR" sz="2400" dirty="0"/>
          </a:p>
        </p:txBody>
      </p:sp>
    </p:spTree>
    <p:extLst>
      <p:ext uri="{BB962C8B-B14F-4D97-AF65-F5344CB8AC3E}">
        <p14:creationId xmlns:p14="http://schemas.microsoft.com/office/powerpoint/2010/main" val="4128772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Vahdet\Desktop\87687687.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476672"/>
            <a:ext cx="7704856" cy="5832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7438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r>
              <a:rPr lang="tr-TR" dirty="0" smtClean="0">
                <a:solidFill>
                  <a:srgbClr val="0070C0"/>
                </a:solidFill>
              </a:rPr>
              <a:t>Geri </a:t>
            </a:r>
            <a:r>
              <a:rPr lang="tr-TR" dirty="0">
                <a:solidFill>
                  <a:srgbClr val="0070C0"/>
                </a:solidFill>
              </a:rPr>
              <a:t>D</a:t>
            </a:r>
            <a:r>
              <a:rPr lang="tr-TR" dirty="0" smtClean="0">
                <a:solidFill>
                  <a:srgbClr val="0070C0"/>
                </a:solidFill>
              </a:rPr>
              <a:t>önüştürülebilen Atıklar</a:t>
            </a:r>
            <a:endParaRPr lang="tr-TR" dirty="0">
              <a:solidFill>
                <a:srgbClr val="0070C0"/>
              </a:solidFill>
            </a:endParaRPr>
          </a:p>
        </p:txBody>
      </p:sp>
      <p:sp>
        <p:nvSpPr>
          <p:cNvPr id="3" name="İçerik Yer Tutucusu 2"/>
          <p:cNvSpPr>
            <a:spLocks noGrp="1"/>
          </p:cNvSpPr>
          <p:nvPr>
            <p:ph idx="1"/>
          </p:nvPr>
        </p:nvSpPr>
        <p:spPr>
          <a:xfrm>
            <a:off x="1009443" y="620689"/>
            <a:ext cx="7125112" cy="5238110"/>
          </a:xfrm>
        </p:spPr>
        <p:txBody>
          <a:bodyPr>
            <a:normAutofit/>
          </a:bodyPr>
          <a:lstStyle/>
          <a:p>
            <a:pPr marL="0" indent="0">
              <a:buNone/>
            </a:pPr>
            <a:r>
              <a:rPr lang="tr-TR" sz="3200" dirty="0" smtClean="0"/>
              <a:t>Evsel atıkların içindeki bazı maddeler geri dönüştürülebilir. Evsel geri dönüştürülebilen atıklar aşağıda verilmiştir.</a:t>
            </a:r>
          </a:p>
          <a:p>
            <a:pPr marL="0" indent="0">
              <a:buNone/>
            </a:pPr>
            <a:r>
              <a:rPr lang="tr-TR" sz="3200" dirty="0" smtClean="0"/>
              <a:t>*Cam                      *Kağıt</a:t>
            </a:r>
          </a:p>
          <a:p>
            <a:pPr marL="0" indent="0">
              <a:buNone/>
            </a:pPr>
            <a:r>
              <a:rPr lang="tr-TR" sz="3200" dirty="0" smtClean="0"/>
              <a:t>*Plastik         *Metal Ambalaj</a:t>
            </a:r>
          </a:p>
          <a:p>
            <a:pPr marL="0" indent="0">
              <a:buNone/>
            </a:pPr>
            <a:endParaRPr lang="tr-TR" sz="3200" dirty="0" smtClean="0"/>
          </a:p>
        </p:txBody>
      </p:sp>
    </p:spTree>
    <p:extLst>
      <p:ext uri="{BB962C8B-B14F-4D97-AF65-F5344CB8AC3E}">
        <p14:creationId xmlns:p14="http://schemas.microsoft.com/office/powerpoint/2010/main" val="1115862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00B0F0"/>
                </a:solidFill>
              </a:rPr>
              <a:t>A . Cam Atıkların Geri Dönüşümü</a:t>
            </a:r>
            <a:endParaRPr lang="tr-TR" dirty="0">
              <a:solidFill>
                <a:srgbClr val="00B0F0"/>
              </a:solidFill>
            </a:endParaRPr>
          </a:p>
        </p:txBody>
      </p:sp>
      <p:sp>
        <p:nvSpPr>
          <p:cNvPr id="3" name="İçerik Yer Tutucusu 2"/>
          <p:cNvSpPr>
            <a:spLocks noGrp="1"/>
          </p:cNvSpPr>
          <p:nvPr>
            <p:ph idx="1"/>
          </p:nvPr>
        </p:nvSpPr>
        <p:spPr>
          <a:xfrm>
            <a:off x="1009443" y="620688"/>
            <a:ext cx="7125112" cy="5760639"/>
          </a:xfrm>
        </p:spPr>
        <p:txBody>
          <a:bodyPr>
            <a:normAutofit/>
          </a:bodyPr>
          <a:lstStyle/>
          <a:p>
            <a:pPr marL="0" indent="0">
              <a:buNone/>
            </a:pPr>
            <a:r>
              <a:rPr lang="tr-TR" sz="2400" dirty="0" smtClean="0"/>
              <a:t>Temel bileşenleri kum, kireç taşı ve çamaşır sodası olan cam sınırsız sayıdan geri dönüşme özelliğine sahiptir. Toplanarak renklerine göre ayrılırlar ve eritilerek geri dönüşüm işlemine tabi tutulurlar . Camın geri dönüşümü ile enerji tüketiminde %25 , hava kirliliğinde %20 , maden atığında %80 ve su tüketiminde %50 tasarruf sağlanmakta ayrıca kum , soda , kireç gibi doğal kaynaklar korunmaktadır.</a:t>
            </a:r>
            <a:endParaRPr lang="tr-TR" sz="2400" dirty="0"/>
          </a:p>
        </p:txBody>
      </p:sp>
    </p:spTree>
    <p:extLst>
      <p:ext uri="{BB962C8B-B14F-4D97-AF65-F5344CB8AC3E}">
        <p14:creationId xmlns:p14="http://schemas.microsoft.com/office/powerpoint/2010/main" val="26762309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00B0F0"/>
                </a:solidFill>
              </a:rPr>
              <a:t>B. Kağıt Atıkların Geri Dönüşümü</a:t>
            </a:r>
            <a:endParaRPr lang="tr-TR" dirty="0">
              <a:solidFill>
                <a:srgbClr val="00B0F0"/>
              </a:solidFill>
            </a:endParaRPr>
          </a:p>
        </p:txBody>
      </p:sp>
      <p:sp>
        <p:nvSpPr>
          <p:cNvPr id="3" name="İçerik Yer Tutucusu 2"/>
          <p:cNvSpPr>
            <a:spLocks noGrp="1"/>
          </p:cNvSpPr>
          <p:nvPr>
            <p:ph idx="1"/>
          </p:nvPr>
        </p:nvSpPr>
        <p:spPr>
          <a:xfrm>
            <a:off x="1043608" y="476672"/>
            <a:ext cx="7125112" cy="6120680"/>
          </a:xfrm>
        </p:spPr>
        <p:txBody>
          <a:bodyPr>
            <a:normAutofit/>
          </a:bodyPr>
          <a:lstStyle/>
          <a:p>
            <a:pPr marL="0" indent="0">
              <a:buNone/>
            </a:pPr>
            <a:r>
              <a:rPr lang="tr-TR" sz="2000" dirty="0" smtClean="0"/>
              <a:t>Kağıdın ham maddesi selülozdur. Ağaç gövdeleri selülozun en temel kaynağıdır. Yani kağıt üretimi ormanlara ciddi zarar verir. Bu nedenle kağıdın geri dönüşümü çok önemlidir. Ancak atık kağıtta geri dönüşüm sınırlıdır. Beş kez işlem gören kağıt artık özelliğini yitirmiş olur ve bir daha toplanıp işlemden geçirilmez. Bu nedenle geri dönüşüm yoluyla elde edilen ham madde asıl ham maddeye belirli oranlarda katılarak geri dönüşüm süreci uzatılmaktadır. 1 ton kullanılmış kağıt geri kazanılırsa 17 yetişkin ağaç kurtarılmış olur.</a:t>
            </a:r>
            <a:endParaRPr lang="tr-TR" sz="2000" dirty="0"/>
          </a:p>
        </p:txBody>
      </p:sp>
    </p:spTree>
    <p:extLst>
      <p:ext uri="{BB962C8B-B14F-4D97-AF65-F5344CB8AC3E}">
        <p14:creationId xmlns:p14="http://schemas.microsoft.com/office/powerpoint/2010/main" val="36037697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00B0F0"/>
                </a:solidFill>
              </a:rPr>
              <a:t>C. Metal Atıkların Geri Dönüşümü</a:t>
            </a:r>
            <a:endParaRPr lang="tr-TR" dirty="0">
              <a:solidFill>
                <a:srgbClr val="00B0F0"/>
              </a:solidFill>
            </a:endParaRPr>
          </a:p>
        </p:txBody>
      </p:sp>
      <p:sp>
        <p:nvSpPr>
          <p:cNvPr id="3" name="İçerik Yer Tutucusu 2"/>
          <p:cNvSpPr>
            <a:spLocks noGrp="1"/>
          </p:cNvSpPr>
          <p:nvPr>
            <p:ph idx="1"/>
          </p:nvPr>
        </p:nvSpPr>
        <p:spPr>
          <a:xfrm>
            <a:off x="1009443" y="548680"/>
            <a:ext cx="7125112" cy="5760639"/>
          </a:xfrm>
        </p:spPr>
        <p:txBody>
          <a:bodyPr>
            <a:normAutofit/>
          </a:bodyPr>
          <a:lstStyle/>
          <a:p>
            <a:pPr marL="0" indent="0">
              <a:buNone/>
            </a:pPr>
            <a:r>
              <a:rPr lang="tr-TR" sz="2400" dirty="0" smtClean="0"/>
              <a:t>Kullanılmış metal atıklarına </a:t>
            </a:r>
            <a:r>
              <a:rPr lang="tr-TR" sz="2400" dirty="0" smtClean="0">
                <a:solidFill>
                  <a:srgbClr val="00B0F0"/>
                </a:solidFill>
              </a:rPr>
              <a:t>hurda </a:t>
            </a:r>
            <a:r>
              <a:rPr lang="tr-TR" sz="2400" dirty="0" smtClean="0"/>
              <a:t>adı verilir. Metallerde cam gibi sınırsız sayıda geri dönüşümü yapılabilen maddelerdir. Toplanan metal atıklar türlerine göre ayrılarak geri dönüşüme tabi olur. Elde edilen metaller yeni metallerin üretim sürecine doğrudan katılırlar ve ham madde olarak yeni ürünlerin üretiminde kullanılır. </a:t>
            </a:r>
            <a:endParaRPr lang="tr-TR" sz="2400" dirty="0"/>
          </a:p>
        </p:txBody>
      </p:sp>
    </p:spTree>
    <p:extLst>
      <p:ext uri="{BB962C8B-B14F-4D97-AF65-F5344CB8AC3E}">
        <p14:creationId xmlns:p14="http://schemas.microsoft.com/office/powerpoint/2010/main" val="4004332560"/>
      </p:ext>
    </p:extLst>
  </p:cSld>
  <p:clrMapOvr>
    <a:masterClrMapping/>
  </p:clrMapOvr>
  <p:timing>
    <p:tnLst>
      <p:par>
        <p:cTn id="1" dur="indefinite" restart="never" nodeType="tmRoot"/>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TM02455596[[fn=İlkbahar]]</Template>
  <TotalTime>231</TotalTime>
  <Words>747</Words>
  <Application>Microsoft Office PowerPoint</Application>
  <PresentationFormat>Ekran Gösterisi (4:3)</PresentationFormat>
  <Paragraphs>37</Paragraphs>
  <Slides>18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18</vt:i4>
      </vt:variant>
    </vt:vector>
  </HeadingPairs>
  <TitlesOfParts>
    <vt:vector size="24" baseType="lpstr">
      <vt:lpstr>Arial</vt:lpstr>
      <vt:lpstr>Courier New</vt:lpstr>
      <vt:lpstr>Trebuchet MS</vt:lpstr>
      <vt:lpstr>Verdana</vt:lpstr>
      <vt:lpstr>Wingdings 2</vt:lpstr>
      <vt:lpstr>Spring</vt:lpstr>
      <vt:lpstr>PowerPoint Sunusu</vt:lpstr>
      <vt:lpstr> I. Evsel atıklar  Günlük hayatta ve sanayide kullanılan milyonlarca çeşit madde vardır. Bu maddelerin büyük çoğunluğu bir süre kullanıldıktan sonra fiziksel ve ekonomik ömrünü tamamlar ve artık kullanılamaz hale gelir. Bu maddeler artık birer çöptür ve  atık olarak adlandırılır.</vt:lpstr>
      <vt:lpstr>PowerPoint Sunusu</vt:lpstr>
      <vt:lpstr>II. Geri dönüşüm </vt:lpstr>
      <vt:lpstr>PowerPoint Sunusu</vt:lpstr>
      <vt:lpstr> Geri Dönüştürülebilen Atıklar</vt:lpstr>
      <vt:lpstr>A . Cam Atıkların Geri Dönüşümü</vt:lpstr>
      <vt:lpstr>B. Kağıt Atıkların Geri Dönüşümü</vt:lpstr>
      <vt:lpstr>C. Metal Atıkların Geri Dönüşümü</vt:lpstr>
      <vt:lpstr>D. Plastik Atıkların Geri Dönüşümü</vt:lpstr>
      <vt:lpstr>E. Kızartma Yağları</vt:lpstr>
      <vt:lpstr>PowerPoint Sunusu</vt:lpstr>
      <vt:lpstr>                                                                     III. Atık Kontrolü                                                                     </vt:lpstr>
      <vt:lpstr>IV. Geri Dönüşüm Yararları</vt:lpstr>
      <vt:lpstr> V. Atık Suların Arıtımı</vt:lpstr>
      <vt:lpstr>GELECEĞİNİZİ ÇÖPE ATMAYIN!</vt:lpstr>
      <vt:lpstr>VI. Geri Dönüşümün Ülke Ekonomisine Katkısı</vt:lpstr>
      <vt:lpstr>PowerPoint Sunusu</vt:lpstr>
    </vt:vector>
  </TitlesOfParts>
  <Company>By NeC ® 2010 | Katilimsiz.Com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Vahdet</dc:creator>
  <cp:lastModifiedBy>aydın</cp:lastModifiedBy>
  <cp:revision>28</cp:revision>
  <dcterms:created xsi:type="dcterms:W3CDTF">2016-02-16T16:25:13Z</dcterms:created>
  <dcterms:modified xsi:type="dcterms:W3CDTF">2017-11-16T21:32:22Z</dcterms:modified>
</cp:coreProperties>
</file>