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8" r:id="rId3"/>
    <p:sldId id="259" r:id="rId4"/>
    <p:sldId id="261" r:id="rId5"/>
    <p:sldId id="262" r:id="rId6"/>
    <p:sldId id="267" r:id="rId7"/>
    <p:sldId id="264" r:id="rId8"/>
    <p:sldId id="266" r:id="rId9"/>
    <p:sldId id="269" r:id="rId10"/>
    <p:sldId id="268" r:id="rId11"/>
    <p:sldId id="265" r:id="rId12"/>
    <p:sldId id="270" r:id="rId13"/>
    <p:sldId id="271" r:id="rId14"/>
    <p:sldId id="272" r:id="rId15"/>
    <p:sldId id="273" r:id="rId16"/>
    <p:sldId id="274" r:id="rId17"/>
    <p:sldId id="275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3" r:id="rId33"/>
    <p:sldId id="297" r:id="rId34"/>
    <p:sldId id="298" r:id="rId35"/>
    <p:sldId id="299" r:id="rId36"/>
    <p:sldId id="301" r:id="rId37"/>
    <p:sldId id="303" r:id="rId38"/>
    <p:sldId id="306" r:id="rId39"/>
    <p:sldId id="309" r:id="rId40"/>
    <p:sldId id="310" r:id="rId41"/>
    <p:sldId id="308" r:id="rId42"/>
  </p:sldIdLst>
  <p:sldSz cx="9144000" cy="6858000" type="screen4x3"/>
  <p:notesSz cx="6815138" cy="9945688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EE22"/>
    <a:srgbClr val="FFFFFF"/>
    <a:srgbClr val="FF33CC"/>
    <a:srgbClr val="FF3300"/>
    <a:srgbClr val="3333FF"/>
    <a:srgbClr val="996600"/>
    <a:srgbClr val="CC6600"/>
    <a:srgbClr val="FF66CC"/>
    <a:srgbClr val="FF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5434D-F167-431C-AA28-9203C66892CE}" type="datetimeFigureOut">
              <a:rPr lang="tr-TR" smtClean="0"/>
              <a:t>17.11.2017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1038" y="4724400"/>
            <a:ext cx="5453062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60800" y="9447213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223C5-AFDA-40D4-9A73-31B4616072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402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4B028-13BA-422D-B7E1-BE04462AD5E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E1A4F-6765-4AA7-B8BA-CC65EDE91E68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B6556-1A87-4053-AFB1-DF282C780BBF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B1A3980-D245-4C94-9535-CD42612271A4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D625A-7CB0-4E79-BA60-5772C231C7EA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23F96-4342-4926-94D2-89C23FBCCD10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FCD97-74D1-42F7-83FB-31A4B7C76E80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676B3-DE3C-4824-95B4-6709E749FF74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5B391-6F5E-4ECE-8B71-14D43CE8145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A4208-19F5-4BBD-AF04-295D32629B05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767FB-3A2B-4043-B5B4-0BE52557FFF0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6430F-1F1B-4CEB-BF14-7E1F2B567ED7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F17D1150-8E96-4CCD-82FA-1FF1723277F8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.tr/imgres?imgurl=http://www.odunpazari-bld.gov.tr/opbld/haber_img/ana307.jpg&amp;imgrefurl=http://www.odunpazari-bld.gov.tr/opbld/?git=detay&amp;hid=311&amp;h=225&amp;w=300&amp;sz=122&amp;hl=tr&amp;start=4&amp;tbnid=wFGry7u6DYPcoM:&amp;tbnh=87&amp;tbnw=116&amp;prev=/images?q=G%C3%96R%C3%9CNT%C3%9C+K%C4%B0RL%C4%B0L%C4%B0%C4%9E%C4%B0&amp;gbv=2&amp;hl=tr" TargetMode="External"/><Relationship Id="rId5" Type="http://schemas.openxmlformats.org/officeDocument/2006/relationships/image" Target="../media/image43.jpeg"/><Relationship Id="rId4" Type="http://schemas.openxmlformats.org/officeDocument/2006/relationships/hyperlink" Target="http://images.google.com.tr/imgres?imgurl=http://www.mustafakemalpasa-bld.gov.tr/images/haber/acilis/lalapazar1.jpg&amp;imgrefurl=http://www.mustafakemalpasa-bld.gov.tr/?id=43&amp;haberid=173&amp;h=342&amp;w=455&amp;sz=23&amp;hl=tr&amp;start=15&amp;tbnid=VUAjlYvy3SchAM:&amp;tbnh=96&amp;tbnw=128&amp;prev=/images?q=G%C3%96R%C3%9CNT%C3%9C+K%C4%B0RL%C4%B0L%C4%B0%C4%9E%C4%B0&amp;gbv=2&amp;hl=tr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524000" y="3352800"/>
            <a:ext cx="5675312" cy="297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tr-TR" sz="44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ÇEVRE </a:t>
            </a:r>
            <a:r>
              <a:rPr lang="tr-TR" sz="44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KİRLİLİĞİ</a:t>
            </a:r>
          </a:p>
          <a:p>
            <a:pPr algn="ctr"/>
            <a:endParaRPr lang="tr-TR" sz="4400" kern="10" dirty="0" smtClean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  <a:p>
            <a:pPr algn="ctr"/>
            <a:r>
              <a:rPr lang="tr-TR" sz="44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SU,HAVA,TOPRAK</a:t>
            </a:r>
          </a:p>
          <a:p>
            <a:pPr algn="ctr"/>
            <a:r>
              <a:rPr lang="tr-TR" sz="44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KİRLİLİĞİ</a:t>
            </a:r>
            <a:endParaRPr lang="tr-TR" sz="44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5" name="AutoShape 4"/>
          <p:cNvSpPr txBox="1">
            <a:spLocks noChangeArrowheads="1"/>
          </p:cNvSpPr>
          <p:nvPr/>
        </p:nvSpPr>
        <p:spPr bwMode="auto">
          <a:xfrm>
            <a:off x="1600200" y="3352800"/>
            <a:ext cx="5867400" cy="3505200"/>
          </a:xfrm>
          <a:prstGeom prst="horizontalScroll">
            <a:avLst>
              <a:gd name="adj" fmla="val 12500"/>
            </a:avLst>
          </a:prstGeom>
          <a:ln w="38100" cap="flat" cmpd="sng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Konu: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3200" b="0" i="0" u="none" strike="noStrike" kern="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Çevre Kirliliği</a:t>
            </a:r>
            <a:endParaRPr kumimoji="0" lang="tr-TR" sz="32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7" name="Picture 2" descr="Kuresel_Isin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810000"/>
            <a:ext cx="3352800" cy="1371600"/>
          </a:xfrm>
          <a:prstGeom prst="rect">
            <a:avLst/>
          </a:prstGeom>
          <a:noFill/>
        </p:spPr>
      </p:pic>
      <p:pic>
        <p:nvPicPr>
          <p:cNvPr id="8" name="Picture 4" descr="038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5257800"/>
            <a:ext cx="22098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40" name="Picture 4" descr="kemaliye-firat-cevre-felaketi-divrigi-madeni-cevher-felaket-zehirli-atikl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</p:spPr>
      </p:pic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0" y="0"/>
            <a:ext cx="9144000" cy="1484313"/>
          </a:xfrm>
          <a:prstGeom prst="rightArrow">
            <a:avLst>
              <a:gd name="adj1" fmla="val 50000"/>
              <a:gd name="adj2" fmla="val 154011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dirty="0">
                <a:solidFill>
                  <a:srgbClr val="3333FF"/>
                </a:solidFill>
                <a:latin typeface="Comic Sans MS" pitchFamily="66" charset="0"/>
              </a:rPr>
              <a:t>ARITIM 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TESİSLERİ </a:t>
            </a:r>
            <a:r>
              <a:rPr lang="tr-TR" dirty="0">
                <a:solidFill>
                  <a:srgbClr val="3333FF"/>
                </a:solidFill>
                <a:latin typeface="Comic Sans MS" pitchFamily="66" charset="0"/>
              </a:rPr>
              <a:t>KURULUP ÖZENLE 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İŞLENMELİ</a:t>
            </a:r>
            <a:endParaRPr lang="tr-TR" dirty="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0" y="1484313"/>
            <a:ext cx="9144000" cy="1295400"/>
          </a:xfrm>
          <a:prstGeom prst="rightArrow">
            <a:avLst>
              <a:gd name="adj1" fmla="val 50000"/>
              <a:gd name="adj2" fmla="val 176471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dirty="0">
                <a:solidFill>
                  <a:srgbClr val="3333FF"/>
                </a:solidFill>
                <a:latin typeface="Comic Sans MS" pitchFamily="66" charset="0"/>
              </a:rPr>
              <a:t>NÜFUS 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PLANLAMASININ YAPILMALI</a:t>
            </a:r>
            <a:endParaRPr lang="tr-TR" dirty="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0" y="2781300"/>
            <a:ext cx="9144000" cy="1439863"/>
          </a:xfrm>
          <a:prstGeom prst="rightArrow">
            <a:avLst>
              <a:gd name="adj1" fmla="val 50000"/>
              <a:gd name="adj2" fmla="val 158765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dirty="0">
                <a:solidFill>
                  <a:srgbClr val="0000FF"/>
                </a:solidFill>
                <a:latin typeface="Comic Sans MS" pitchFamily="66" charset="0"/>
              </a:rPr>
              <a:t>İNSANLAR BİLİNÇLENDİRİLMELİ</a:t>
            </a: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0" y="4221163"/>
            <a:ext cx="9144000" cy="1295400"/>
          </a:xfrm>
          <a:prstGeom prst="rightArrow">
            <a:avLst>
              <a:gd name="adj1" fmla="val 50000"/>
              <a:gd name="adj2" fmla="val 176471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dirty="0">
                <a:solidFill>
                  <a:srgbClr val="3333FF"/>
                </a:solidFill>
                <a:latin typeface="Comic Sans MS" pitchFamily="66" charset="0"/>
              </a:rPr>
              <a:t>SU KAYNAKLARI KORUNMALI</a:t>
            </a: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0" y="5489575"/>
            <a:ext cx="9144000" cy="1368425"/>
          </a:xfrm>
          <a:prstGeom prst="rightArrow">
            <a:avLst>
              <a:gd name="adj1" fmla="val 50000"/>
              <a:gd name="adj2" fmla="val 16705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KİRLİLİĞE </a:t>
            </a:r>
            <a:r>
              <a:rPr lang="tr-TR" dirty="0">
                <a:solidFill>
                  <a:srgbClr val="3333FF"/>
                </a:solidFill>
                <a:latin typeface="Comic Sans MS" pitchFamily="66" charset="0"/>
              </a:rPr>
              <a:t>NEDEN OLAN FAKTÖRLER KALDIRILMALI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acal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755650" y="1989138"/>
            <a:ext cx="7920038" cy="3930650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3200" dirty="0">
                <a:latin typeface="Comic Sans MS" pitchFamily="66" charset="0"/>
              </a:rPr>
              <a:t>HAVA KİRLİLİĞİ</a:t>
            </a:r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323850" y="260350"/>
            <a:ext cx="1800225" cy="19431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7200" b="0" dirty="0">
                <a:solidFill>
                  <a:srgbClr val="0CEE22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8" name="Picture 4" descr="nkleer_hava_kirlil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4800" kern="10" spc="960" dirty="0">
                <a:ln w="9525">
                  <a:noFill/>
                  <a:round/>
                  <a:headEnd/>
                  <a:tailEnd/>
                </a:ln>
                <a:solidFill>
                  <a:srgbClr val="0CEE22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HAVA KİRLİLİĞİ NEDİR?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79388" y="2476807"/>
            <a:ext cx="8964612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tr-TR" sz="2800" dirty="0">
                <a:solidFill>
                  <a:srgbClr val="FFFF00"/>
                </a:solidFill>
                <a:latin typeface="Comic Sans MS" pitchFamily="66" charset="0"/>
              </a:rPr>
              <a:t>Hava kirliliği</a:t>
            </a:r>
            <a:r>
              <a:rPr lang="tr-TR" sz="2800" dirty="0">
                <a:latin typeface="Comic Sans MS" pitchFamily="66" charset="0"/>
              </a:rPr>
              <a:t>; canlıların sağlığını olumsuz yönde etkileyen </a:t>
            </a:r>
            <a:r>
              <a:rPr lang="tr-TR" sz="2800" dirty="0" smtClean="0">
                <a:latin typeface="Comic Sans MS" pitchFamily="66" charset="0"/>
              </a:rPr>
              <a:t>ve/veya </a:t>
            </a:r>
            <a:r>
              <a:rPr lang="tr-TR" sz="2800" dirty="0">
                <a:latin typeface="Comic Sans MS" pitchFamily="66" charset="0"/>
              </a:rPr>
              <a:t>maddi zararlar meydana getiren havadaki yabancı </a:t>
            </a:r>
            <a:r>
              <a:rPr lang="tr-TR" sz="2800" dirty="0" smtClean="0">
                <a:latin typeface="Comic Sans MS" pitchFamily="66" charset="0"/>
              </a:rPr>
              <a:t>maddelerin</a:t>
            </a:r>
            <a:r>
              <a:rPr lang="tr-TR" sz="2800" dirty="0">
                <a:latin typeface="Comic Sans MS" pitchFamily="66" charset="0"/>
              </a:rPr>
              <a:t>, normalin üzerindeki miktar ve yoğunluğa ulaşmasıdır.</a:t>
            </a:r>
            <a:r>
              <a:rPr lang="tr-TR" dirty="0">
                <a:latin typeface="Comic Sans MS" pitchFamily="66" charset="0"/>
              </a:rPr>
              <a:t> </a:t>
            </a:r>
            <a:br>
              <a:rPr lang="tr-TR" dirty="0">
                <a:latin typeface="Comic Sans MS" pitchFamily="66" charset="0"/>
              </a:rPr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3635375" y="5013325"/>
            <a:ext cx="1295400" cy="1268413"/>
          </a:xfrm>
          <a:prstGeom prst="smileyFace">
            <a:avLst>
              <a:gd name="adj" fmla="val -4653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4932363" y="5734050"/>
            <a:ext cx="3887787" cy="836613"/>
          </a:xfrm>
          <a:prstGeom prst="rightArrow">
            <a:avLst>
              <a:gd name="adj1" fmla="val 50000"/>
              <a:gd name="adj2" fmla="val 116176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>
              <a:solidFill>
                <a:srgbClr val="FFFF00"/>
              </a:solidFill>
            </a:endParaRPr>
          </a:p>
        </p:txBody>
      </p:sp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971550" y="260350"/>
            <a:ext cx="7000875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tr-TR" sz="3600" kern="10" dirty="0">
                <a:ln w="9525">
                  <a:round/>
                  <a:headEnd/>
                  <a:tailEnd/>
                </a:ln>
                <a:solidFill>
                  <a:srgbClr val="0CEE22"/>
                </a:solidFill>
                <a:latin typeface="Times New Roman"/>
                <a:cs typeface="Times New Roman"/>
              </a:rPr>
              <a:t>HAVA KİRLİLİĞİNİN NEDENLERİ</a:t>
            </a:r>
          </a:p>
        </p:txBody>
      </p:sp>
      <p:pic>
        <p:nvPicPr>
          <p:cNvPr id="5" name="4 Resim" descr="9EF_hava-kirliligi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371600"/>
            <a:ext cx="66294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kuresel_isin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2771775" y="188913"/>
            <a:ext cx="3384550" cy="2571750"/>
          </a:xfrm>
          <a:prstGeom prst="plus">
            <a:avLst>
              <a:gd name="adj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2400">
                <a:solidFill>
                  <a:schemeClr val="bg1"/>
                </a:solidFill>
                <a:latin typeface="Comic Sans MS" pitchFamily="66" charset="0"/>
              </a:rPr>
              <a:t>KALİTESİZ KÖMÜR </a:t>
            </a:r>
          </a:p>
          <a:p>
            <a:pPr algn="ctr"/>
            <a:r>
              <a:rPr lang="tr-TR" sz="2400">
                <a:solidFill>
                  <a:schemeClr val="bg1"/>
                </a:solidFill>
                <a:latin typeface="Comic Sans MS" pitchFamily="66" charset="0"/>
              </a:rPr>
              <a:t>KULLANIMI</a:t>
            </a: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684213" y="2781300"/>
            <a:ext cx="3384550" cy="2571750"/>
          </a:xfrm>
          <a:prstGeom prst="plus">
            <a:avLst>
              <a:gd name="adj" fmla="val 26111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dirty="0">
                <a:solidFill>
                  <a:schemeClr val="bg1"/>
                </a:solidFill>
                <a:latin typeface="Comic Sans MS" pitchFamily="66" charset="0"/>
              </a:rPr>
              <a:t>MOTORLU TAŞITLARIN </a:t>
            </a:r>
          </a:p>
          <a:p>
            <a:pPr algn="ctr"/>
            <a:r>
              <a:rPr lang="tr-TR" dirty="0">
                <a:solidFill>
                  <a:schemeClr val="bg1"/>
                </a:solidFill>
                <a:latin typeface="Comic Sans MS" pitchFamily="66" charset="0"/>
              </a:rPr>
              <a:t>FAZLA KULLANILMASI</a:t>
            </a: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4859338" y="2781300"/>
            <a:ext cx="3384550" cy="2571750"/>
          </a:xfrm>
          <a:prstGeom prst="plus">
            <a:avLst>
              <a:gd name="adj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dirty="0">
                <a:solidFill>
                  <a:schemeClr val="bg1"/>
                </a:solidFill>
                <a:latin typeface="Comic Sans MS" pitchFamily="66" charset="0"/>
              </a:rPr>
              <a:t>FİLTRESİZ SANAYİ </a:t>
            </a:r>
          </a:p>
          <a:p>
            <a:pPr algn="ctr"/>
            <a:r>
              <a:rPr lang="tr-TR" dirty="0">
                <a:solidFill>
                  <a:schemeClr val="bg1"/>
                </a:solidFill>
                <a:latin typeface="Comic Sans MS" pitchFamily="66" charset="0"/>
              </a:rPr>
              <a:t>KURULUŞLARI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WordArt 3" descr="Dar dikey"/>
          <p:cNvSpPr>
            <a:spLocks noChangeArrowheads="1" noChangeShapeType="1" noTextEdit="1"/>
          </p:cNvSpPr>
          <p:nvPr/>
        </p:nvSpPr>
        <p:spPr bwMode="auto">
          <a:xfrm>
            <a:off x="381000" y="0"/>
            <a:ext cx="8191500" cy="17795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fromWordArt="1">
            <a:prstTxWarp prst="textCurveUp">
              <a:avLst>
                <a:gd name="adj" fmla="val 43644"/>
              </a:avLst>
            </a:prstTxWarp>
          </a:bodyPr>
          <a:lstStyle/>
          <a:p>
            <a:pPr algn="ctr"/>
            <a:r>
              <a:rPr lang="tr-TR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CEE22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HAVA KİRLİLİĞİNİN ÖNLENMESİ</a:t>
            </a:r>
          </a:p>
        </p:txBody>
      </p:sp>
      <p:pic>
        <p:nvPicPr>
          <p:cNvPr id="4" name="3 Resim" descr="ilimizin-hava-kirliligi-devam-ediyor7c41093b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1865227"/>
            <a:ext cx="4038600" cy="4992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179388" y="404813"/>
            <a:ext cx="2663825" cy="2376487"/>
          </a:xfrm>
          <a:prstGeom prst="flowChartPredefinedProcess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dirty="0">
                <a:latin typeface="Arial Black" pitchFamily="34" charset="0"/>
              </a:rPr>
              <a:t>FOSİL </a:t>
            </a:r>
          </a:p>
          <a:p>
            <a:pPr algn="ctr"/>
            <a:r>
              <a:rPr lang="tr-TR" dirty="0">
                <a:latin typeface="Arial Black" pitchFamily="34" charset="0"/>
              </a:rPr>
              <a:t>YAKITLAR</a:t>
            </a:r>
          </a:p>
          <a:p>
            <a:pPr algn="ctr"/>
            <a:r>
              <a:rPr lang="tr-TR" dirty="0">
                <a:latin typeface="Arial Black" pitchFamily="34" charset="0"/>
              </a:rPr>
              <a:t>AZ</a:t>
            </a:r>
          </a:p>
          <a:p>
            <a:pPr algn="ctr"/>
            <a:r>
              <a:rPr lang="tr-TR" dirty="0">
                <a:latin typeface="Arial Black" pitchFamily="34" charset="0"/>
              </a:rPr>
              <a:t>KULLANILMALI</a:t>
            </a: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5257800" y="3962400"/>
            <a:ext cx="3071813" cy="2376488"/>
          </a:xfrm>
          <a:prstGeom prst="flowChartPredefinedProcess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dirty="0">
                <a:latin typeface="Arial Black" pitchFamily="34" charset="0"/>
              </a:rPr>
              <a:t>OZON </a:t>
            </a:r>
          </a:p>
          <a:p>
            <a:pPr algn="ctr"/>
            <a:r>
              <a:rPr lang="tr-TR" dirty="0">
                <a:latin typeface="Arial Black" pitchFamily="34" charset="0"/>
              </a:rPr>
              <a:t>TABAKASINA</a:t>
            </a:r>
          </a:p>
          <a:p>
            <a:pPr algn="ctr"/>
            <a:r>
              <a:rPr lang="tr-TR" dirty="0">
                <a:latin typeface="Arial Black" pitchFamily="34" charset="0"/>
              </a:rPr>
              <a:t>ZARAR</a:t>
            </a:r>
          </a:p>
          <a:p>
            <a:pPr algn="ctr"/>
            <a:r>
              <a:rPr lang="tr-TR" dirty="0">
                <a:latin typeface="Arial Black" pitchFamily="34" charset="0"/>
              </a:rPr>
              <a:t>VEREN</a:t>
            </a:r>
          </a:p>
          <a:p>
            <a:pPr algn="ctr"/>
            <a:r>
              <a:rPr lang="tr-TR" dirty="0">
                <a:latin typeface="Arial Black" pitchFamily="34" charset="0"/>
              </a:rPr>
              <a:t>MADDELER</a:t>
            </a:r>
          </a:p>
          <a:p>
            <a:pPr algn="ctr"/>
            <a:r>
              <a:rPr lang="tr-TR" dirty="0" smtClean="0">
                <a:latin typeface="Arial Black" pitchFamily="34" charset="0"/>
              </a:rPr>
              <a:t>KULLANILMAMA</a:t>
            </a:r>
            <a:r>
              <a:rPr lang="tr-TR" dirty="0" smtClean="0">
                <a:latin typeface="Comic Sans MS" pitchFamily="66" charset="0"/>
              </a:rPr>
              <a:t>LI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1066800" y="3962400"/>
            <a:ext cx="2919412" cy="2376487"/>
          </a:xfrm>
          <a:prstGeom prst="flowChartPredefinedProcess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dirty="0">
                <a:latin typeface="Arial Black" pitchFamily="34" charset="0"/>
              </a:rPr>
              <a:t>YEŞİL </a:t>
            </a:r>
          </a:p>
          <a:p>
            <a:pPr algn="ctr"/>
            <a:r>
              <a:rPr lang="tr-TR" dirty="0">
                <a:latin typeface="Arial Black" pitchFamily="34" charset="0"/>
              </a:rPr>
              <a:t>ALANLAR</a:t>
            </a:r>
          </a:p>
          <a:p>
            <a:pPr algn="ctr"/>
            <a:r>
              <a:rPr lang="tr-TR" dirty="0">
                <a:latin typeface="Arial Black" pitchFamily="34" charset="0"/>
              </a:rPr>
              <a:t>ARTTIRILMALI</a:t>
            </a: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3492500" y="404813"/>
            <a:ext cx="2663825" cy="2376487"/>
          </a:xfrm>
          <a:prstGeom prst="flowChartPredefinedProcess">
            <a:avLst/>
          </a:prstGeom>
          <a:solidFill>
            <a:srgbClr val="0CEE2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smtClean="0">
                <a:latin typeface="Arial Black" pitchFamily="34" charset="0"/>
              </a:rPr>
              <a:t>TAŞITLAR </a:t>
            </a:r>
            <a:r>
              <a:rPr lang="tr-TR" dirty="0">
                <a:latin typeface="Arial Black" pitchFamily="34" charset="0"/>
              </a:rPr>
              <a:t>AZ</a:t>
            </a:r>
          </a:p>
          <a:p>
            <a:pPr algn="ctr"/>
            <a:r>
              <a:rPr lang="tr-TR" dirty="0">
                <a:latin typeface="Arial Black" pitchFamily="34" charset="0"/>
              </a:rPr>
              <a:t>KULLANILMALI</a:t>
            </a: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6516688" y="404813"/>
            <a:ext cx="2627312" cy="2376487"/>
          </a:xfrm>
          <a:prstGeom prst="flowChartPredefinedProcess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dirty="0">
                <a:latin typeface="Arial Black" pitchFamily="34" charset="0"/>
              </a:rPr>
              <a:t>FABRİKA</a:t>
            </a:r>
          </a:p>
          <a:p>
            <a:pPr algn="ctr"/>
            <a:r>
              <a:rPr lang="tr-TR" dirty="0">
                <a:latin typeface="Arial Black" pitchFamily="34" charset="0"/>
              </a:rPr>
              <a:t>BACALARINA </a:t>
            </a:r>
          </a:p>
          <a:p>
            <a:pPr algn="ctr"/>
            <a:r>
              <a:rPr lang="tr-TR" dirty="0">
                <a:latin typeface="Arial Black" pitchFamily="34" charset="0"/>
              </a:rPr>
              <a:t>FİLTRE</a:t>
            </a:r>
          </a:p>
          <a:p>
            <a:pPr algn="ctr"/>
            <a:r>
              <a:rPr lang="tr-TR" dirty="0">
                <a:latin typeface="Arial Black" pitchFamily="34" charset="0"/>
              </a:rPr>
              <a:t>TAKILMALI</a:t>
            </a:r>
          </a:p>
        </p:txBody>
      </p:sp>
      <p:sp>
        <p:nvSpPr>
          <p:cNvPr id="20488" name="WordArt 8"/>
          <p:cNvSpPr>
            <a:spLocks noChangeArrowheads="1" noChangeShapeType="1" noTextEdit="1"/>
          </p:cNvSpPr>
          <p:nvPr/>
        </p:nvSpPr>
        <p:spPr bwMode="auto">
          <a:xfrm>
            <a:off x="833438" y="3108325"/>
            <a:ext cx="74771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tr-TR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Oval 3"/>
          <p:cNvSpPr>
            <a:spLocks noChangeArrowheads="1"/>
          </p:cNvSpPr>
          <p:nvPr/>
        </p:nvSpPr>
        <p:spPr bwMode="auto">
          <a:xfrm>
            <a:off x="323850" y="260350"/>
            <a:ext cx="1800225" cy="19431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7200" b="0" dirty="0">
                <a:solidFill>
                  <a:srgbClr val="0CEE22"/>
                </a:solidFill>
              </a:rPr>
              <a:t>3</a:t>
            </a: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1258888" y="2565400"/>
            <a:ext cx="6408737" cy="2376488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tr-TR">
              <a:latin typeface="Comic Sans MS" pitchFamily="66" charset="0"/>
            </a:endParaRPr>
          </a:p>
        </p:txBody>
      </p:sp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2205038" y="3105150"/>
            <a:ext cx="4733925" cy="1044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TOPRAK KİRLİLİĞİ</a:t>
            </a:r>
          </a:p>
        </p:txBody>
      </p:sp>
      <p:pic>
        <p:nvPicPr>
          <p:cNvPr id="37893" name="Picture 8" descr="sincap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765175"/>
            <a:ext cx="13398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3556" name="Picture 3" descr="Atop Tereva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611188" y="549275"/>
            <a:ext cx="705167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CEE22"/>
                </a:solidFill>
                <a:latin typeface="Arial Black"/>
              </a:rPr>
              <a:t>TOPRAK KİRLİLİĞİ NEDİR?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0" y="2133600"/>
            <a:ext cx="83820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r-TR" sz="2800" dirty="0">
                <a:latin typeface="Comic Sans MS" pitchFamily="66" charset="0"/>
              </a:rPr>
              <a:t>Toprağa bırakılan zararlı ve atık maddelerle toprağın </a:t>
            </a:r>
            <a:r>
              <a:rPr lang="tr-TR" sz="2800" dirty="0" smtClean="0">
                <a:latin typeface="Comic Sans MS" pitchFamily="66" charset="0"/>
              </a:rPr>
              <a:t>özelliklerinin bozulmasına </a:t>
            </a:r>
            <a:r>
              <a:rPr lang="tr-TR" sz="2800" dirty="0" smtClean="0">
                <a:solidFill>
                  <a:srgbClr val="996600"/>
                </a:solidFill>
                <a:latin typeface="Comic Sans MS" pitchFamily="66" charset="0"/>
              </a:rPr>
              <a:t>toprak </a:t>
            </a:r>
            <a:r>
              <a:rPr lang="tr-TR" sz="2800" dirty="0">
                <a:solidFill>
                  <a:srgbClr val="996600"/>
                </a:solidFill>
                <a:latin typeface="Comic Sans MS" pitchFamily="66" charset="0"/>
              </a:rPr>
              <a:t>kirliliği</a:t>
            </a:r>
            <a:r>
              <a:rPr lang="tr-TR" sz="2800" dirty="0">
                <a:latin typeface="Comic Sans MS" pitchFamily="66" charset="0"/>
              </a:rPr>
              <a:t> denir. </a:t>
            </a:r>
            <a:br>
              <a:rPr lang="tr-TR" sz="2800" dirty="0">
                <a:latin typeface="Comic Sans MS" pitchFamily="66" charset="0"/>
              </a:rPr>
            </a:br>
            <a:endParaRPr lang="tr-TR" sz="2800" dirty="0" smtClean="0">
              <a:latin typeface="Comic Sans MS" pitchFamily="66" charset="0"/>
            </a:endParaRPr>
          </a:p>
          <a:p>
            <a:endParaRPr lang="tr-TR" sz="2800" dirty="0" smtClean="0">
              <a:latin typeface="Comic Sans MS" pitchFamily="66" charset="0"/>
            </a:endParaRPr>
          </a:p>
          <a:p>
            <a:r>
              <a:rPr lang="tr-TR" sz="2800" dirty="0" smtClean="0">
                <a:latin typeface="Comic Sans MS" pitchFamily="66" charset="0"/>
              </a:rPr>
              <a:t>Toprak</a:t>
            </a:r>
            <a:r>
              <a:rPr lang="tr-TR" sz="2800" dirty="0">
                <a:latin typeface="Comic Sans MS" pitchFamily="66" charset="0"/>
              </a:rPr>
              <a:t>;</a:t>
            </a:r>
            <a:r>
              <a:rPr lang="tr-TR" sz="2800" dirty="0" smtClean="0">
                <a:latin typeface="Comic Sans MS" pitchFamily="66" charset="0"/>
              </a:rPr>
              <a:t> </a:t>
            </a:r>
            <a:r>
              <a:rPr lang="tr-TR" sz="2800" dirty="0">
                <a:latin typeface="Comic Sans MS" pitchFamily="66" charset="0"/>
              </a:rPr>
              <a:t>içme suyu, yapı, şehircilik, mezarlıkların kurulması ve düzenlenmesi, sıvı ve katı atıkların uzaklaştırılması ve zararsız hale getirilmesi gibi konularla sıkıca ilgilidir. </a:t>
            </a:r>
          </a:p>
          <a:p>
            <a:pPr>
              <a:spcBef>
                <a:spcPct val="50000"/>
              </a:spcBef>
            </a:pPr>
            <a:endParaRPr lang="tr-TR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2483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057400"/>
            <a:ext cx="6324600" cy="4800601"/>
          </a:xfrm>
          <a:prstGeom prst="rect">
            <a:avLst/>
          </a:prstGeom>
          <a:noFill/>
        </p:spPr>
      </p:pic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0" y="381000"/>
            <a:ext cx="9144000" cy="1165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1085852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TOPRAK KİRLİLİĞİNİN NEDENLERİ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100" name="Picture 4" descr="038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144000" cy="6858000"/>
          </a:xfrm>
          <a:prstGeom prst="rect">
            <a:avLst/>
          </a:prstGeo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95288" y="0"/>
            <a:ext cx="7632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3600" dirty="0">
                <a:solidFill>
                  <a:srgbClr val="0CEE22"/>
                </a:solidFill>
                <a:latin typeface="Comic Sans MS" pitchFamily="66" charset="0"/>
              </a:rPr>
              <a:t>ÇEVRE KİRLİLİĞİ NEDİR?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684213"/>
            <a:ext cx="1841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>
              <a:solidFill>
                <a:schemeClr val="bg1"/>
              </a:solidFill>
            </a:endParaRPr>
          </a:p>
          <a:p>
            <a:endParaRPr lang="tr-TR">
              <a:solidFill>
                <a:schemeClr val="bg1"/>
              </a:solidFill>
            </a:endParaRPr>
          </a:p>
          <a:p>
            <a:endParaRPr lang="tr-TR"/>
          </a:p>
          <a:p>
            <a:endParaRPr lang="tr-TR"/>
          </a:p>
          <a:p>
            <a:endParaRPr lang="tr-TR"/>
          </a:p>
          <a:p>
            <a:endParaRPr lang="tr-TR"/>
          </a:p>
          <a:p>
            <a:endParaRPr lang="tr-TR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922338"/>
            <a:ext cx="9183688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tr-TR" u="sng" dirty="0">
                <a:solidFill>
                  <a:srgbClr val="FF0000"/>
                </a:solidFill>
                <a:latin typeface="Comic Sans MS" pitchFamily="66" charset="0"/>
              </a:rPr>
              <a:t>Çevre; </a:t>
            </a:r>
            <a:r>
              <a:rPr lang="tr-TR" dirty="0">
                <a:solidFill>
                  <a:schemeClr val="bg1"/>
                </a:solidFill>
                <a:latin typeface="Comic Sans MS" pitchFamily="66" charset="0"/>
              </a:rPr>
              <a:t>insan veya başka bir canlının yaşamı boyunca ilişkilerini sürdürdü-</a:t>
            </a:r>
          </a:p>
          <a:p>
            <a:r>
              <a:rPr lang="tr-TR" dirty="0">
                <a:solidFill>
                  <a:schemeClr val="bg1"/>
                </a:solidFill>
                <a:latin typeface="Comic Sans MS" pitchFamily="66" charset="0"/>
              </a:rPr>
              <a:t>düğü dış ortamdır. Hava, su ve toprak bu çevrenin fiziksel unsurlarını,</a:t>
            </a:r>
            <a:r>
              <a:rPr lang="tr-TR" sz="1800" b="0" dirty="0">
                <a:latin typeface="Comic Sans MS" pitchFamily="66" charset="0"/>
              </a:rPr>
              <a:t> </a:t>
            </a:r>
            <a:endParaRPr lang="tr-TR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tr-TR" dirty="0">
                <a:solidFill>
                  <a:schemeClr val="bg1"/>
                </a:solidFill>
                <a:latin typeface="Comic Sans MS" pitchFamily="66" charset="0"/>
              </a:rPr>
              <a:t>insan, hayvan, bitki</a:t>
            </a:r>
            <a:r>
              <a:rPr lang="tr-TR" b="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Comic Sans MS" pitchFamily="66" charset="0"/>
              </a:rPr>
              <a:t>ve diğer mikroorganizmalar</a:t>
            </a:r>
            <a:r>
              <a:rPr lang="tr-TR" sz="1800" b="0" dirty="0">
                <a:latin typeface="Comic Sans MS" pitchFamily="66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Comic Sans MS" pitchFamily="66" charset="0"/>
              </a:rPr>
              <a:t>ise biyolojik unsurlarını</a:t>
            </a:r>
          </a:p>
          <a:p>
            <a:r>
              <a:rPr lang="tr-TR" dirty="0">
                <a:solidFill>
                  <a:schemeClr val="bg1"/>
                </a:solidFill>
                <a:latin typeface="Comic Sans MS" pitchFamily="66" charset="0"/>
              </a:rPr>
              <a:t> teşkil etmektedir. Doğanın temel fiziksel unsurları olan, hava, su ve</a:t>
            </a:r>
          </a:p>
          <a:p>
            <a:r>
              <a:rPr lang="tr-TR" dirty="0">
                <a:solidFill>
                  <a:schemeClr val="bg1"/>
                </a:solidFill>
                <a:latin typeface="Comic Sans MS" pitchFamily="66" charset="0"/>
              </a:rPr>
              <a:t>toprak üzerinde olumsuz etkilerin oluşması ile ortaya çıkan</a:t>
            </a:r>
            <a:r>
              <a:rPr lang="tr-TR" sz="1800" b="0" dirty="0"/>
              <a:t> </a:t>
            </a:r>
            <a:r>
              <a:rPr lang="tr-TR" dirty="0">
                <a:solidFill>
                  <a:schemeClr val="bg1"/>
                </a:solidFill>
                <a:latin typeface="Comic Sans MS" pitchFamily="66" charset="0"/>
              </a:rPr>
              <a:t>ve canlı</a:t>
            </a:r>
            <a:r>
              <a:rPr lang="tr-TR" b="0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r>
              <a:rPr lang="tr-TR" dirty="0">
                <a:solidFill>
                  <a:schemeClr val="bg1"/>
                </a:solidFill>
                <a:latin typeface="Comic Sans MS" pitchFamily="66" charset="0"/>
              </a:rPr>
              <a:t>öğelerin hayati aktivitelerini olumsuz</a:t>
            </a:r>
            <a:r>
              <a:rPr lang="tr-TR" sz="1800" b="0" dirty="0"/>
              <a:t> </a:t>
            </a:r>
            <a:r>
              <a:rPr lang="tr-TR" dirty="0">
                <a:solidFill>
                  <a:schemeClr val="bg1"/>
                </a:solidFill>
                <a:latin typeface="Comic Sans MS" pitchFamily="66" charset="0"/>
              </a:rPr>
              <a:t>yönde etkileyen çevre sorunlarına</a:t>
            </a:r>
            <a:r>
              <a:rPr lang="tr-TR" sz="1800" b="0" dirty="0"/>
              <a:t> </a:t>
            </a:r>
            <a:endParaRPr lang="tr-TR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tr-TR" dirty="0">
                <a:solidFill>
                  <a:schemeClr val="bg1"/>
                </a:solidFill>
                <a:latin typeface="Comic Sans MS" pitchFamily="66" charset="0"/>
              </a:rPr>
              <a:t> </a:t>
            </a:r>
            <a:r>
              <a:rPr lang="tr-TR" sz="3600" i="1" dirty="0">
                <a:latin typeface="Comic Sans MS" pitchFamily="66" charset="0"/>
              </a:rPr>
              <a:t>"Çevre Kirliliği"</a:t>
            </a:r>
            <a:r>
              <a:rPr lang="tr-TR" dirty="0">
                <a:latin typeface="Comic Sans MS" pitchFamily="66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Comic Sans MS" pitchFamily="66" charset="0"/>
              </a:rPr>
              <a:t>adı verilmektedir. </a:t>
            </a:r>
          </a:p>
        </p:txBody>
      </p:sp>
      <p:pic>
        <p:nvPicPr>
          <p:cNvPr id="4104" name="Picture 8" descr="Deli Fıkraları 'nın tamamı için tıklayın.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1" y="5837831"/>
            <a:ext cx="990600" cy="102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40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0" y="0"/>
            <a:ext cx="2159000" cy="3024188"/>
          </a:xfrm>
          <a:prstGeom prst="verticalScrol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dirty="0">
                <a:latin typeface="Comic Sans MS" pitchFamily="66" charset="0"/>
              </a:rPr>
              <a:t>EGZOZ </a:t>
            </a:r>
          </a:p>
          <a:p>
            <a:pPr algn="ctr"/>
            <a:r>
              <a:rPr lang="tr-TR" dirty="0">
                <a:latin typeface="Comic Sans MS" pitchFamily="66" charset="0"/>
              </a:rPr>
              <a:t>GAZLARI</a:t>
            </a: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5940425" y="3644900"/>
            <a:ext cx="2159000" cy="3024188"/>
          </a:xfrm>
          <a:prstGeom prst="verticalScrol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dirty="0">
                <a:latin typeface="Comic Sans MS" pitchFamily="66" charset="0"/>
              </a:rPr>
              <a:t>YERE</a:t>
            </a:r>
          </a:p>
          <a:p>
            <a:pPr algn="ctr"/>
            <a:r>
              <a:rPr lang="tr-TR" dirty="0">
                <a:latin typeface="Comic Sans MS" pitchFamily="66" charset="0"/>
              </a:rPr>
              <a:t>ATILAN</a:t>
            </a:r>
          </a:p>
          <a:p>
            <a:pPr algn="ctr"/>
            <a:r>
              <a:rPr lang="tr-TR" dirty="0">
                <a:latin typeface="Comic Sans MS" pitchFamily="66" charset="0"/>
              </a:rPr>
              <a:t>ÇÖPLER</a:t>
            </a:r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2916238" y="3644900"/>
            <a:ext cx="2159000" cy="3024188"/>
          </a:xfrm>
          <a:prstGeom prst="verticalScrol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>
                <a:latin typeface="Comic Sans MS" pitchFamily="66" charset="0"/>
              </a:rPr>
              <a:t>AŞIRI</a:t>
            </a:r>
          </a:p>
          <a:p>
            <a:pPr algn="ctr"/>
            <a:r>
              <a:rPr lang="tr-TR">
                <a:latin typeface="Comic Sans MS" pitchFamily="66" charset="0"/>
              </a:rPr>
              <a:t>GÜBRE</a:t>
            </a:r>
          </a:p>
          <a:p>
            <a:pPr algn="ctr"/>
            <a:r>
              <a:rPr lang="tr-TR">
                <a:latin typeface="Comic Sans MS" pitchFamily="66" charset="0"/>
              </a:rPr>
              <a:t>KULLANIMI</a:t>
            </a:r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0" y="3657600"/>
            <a:ext cx="2159000" cy="3024188"/>
          </a:xfrm>
          <a:prstGeom prst="verticalScrol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>
                <a:latin typeface="Comic Sans MS" pitchFamily="66" charset="0"/>
              </a:rPr>
              <a:t>SUNİ</a:t>
            </a:r>
          </a:p>
          <a:p>
            <a:pPr algn="ctr"/>
            <a:r>
              <a:rPr lang="tr-TR">
                <a:latin typeface="Comic Sans MS" pitchFamily="66" charset="0"/>
              </a:rPr>
              <a:t>GÜBRELER</a:t>
            </a:r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6011863" y="0"/>
            <a:ext cx="2159000" cy="3024188"/>
          </a:xfrm>
          <a:prstGeom prst="verticalScrol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>
                <a:latin typeface="Comic Sans MS" pitchFamily="66" charset="0"/>
              </a:rPr>
              <a:t>ZEHİRLİ</a:t>
            </a:r>
          </a:p>
          <a:p>
            <a:pPr algn="ctr"/>
            <a:r>
              <a:rPr lang="tr-TR">
                <a:latin typeface="Comic Sans MS" pitchFamily="66" charset="0"/>
              </a:rPr>
              <a:t>GAZLAR</a:t>
            </a:r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2819400" y="0"/>
            <a:ext cx="2159000" cy="3024188"/>
          </a:xfrm>
          <a:prstGeom prst="verticalScrol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dirty="0">
                <a:latin typeface="Comic Sans MS" pitchFamily="66" charset="0"/>
              </a:rPr>
              <a:t>FABRİKA</a:t>
            </a:r>
          </a:p>
          <a:p>
            <a:pPr algn="ctr"/>
            <a:r>
              <a:rPr lang="tr-TR" dirty="0">
                <a:latin typeface="Comic Sans MS" pitchFamily="66" charset="0"/>
              </a:rPr>
              <a:t>ATIKLARI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 rot="1635509">
            <a:off x="-117121" y="2437530"/>
            <a:ext cx="9409558" cy="17700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CEE22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TOPRAK KİRLİLİĞİNİN ÖNLENMESİ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armer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0" y="228600"/>
            <a:ext cx="1974850" cy="19431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dirty="0">
                <a:latin typeface="Comic Sans MS" pitchFamily="66" charset="0"/>
              </a:rPr>
              <a:t>YERLERE</a:t>
            </a:r>
          </a:p>
          <a:p>
            <a:pPr algn="ctr"/>
            <a:r>
              <a:rPr lang="tr-TR" dirty="0">
                <a:latin typeface="Comic Sans MS" pitchFamily="66" charset="0"/>
              </a:rPr>
              <a:t>ÇÖP</a:t>
            </a:r>
          </a:p>
          <a:p>
            <a:pPr algn="ctr"/>
            <a:r>
              <a:rPr lang="tr-TR" dirty="0" smtClean="0">
                <a:latin typeface="Comic Sans MS" pitchFamily="66" charset="0"/>
              </a:rPr>
              <a:t> ATILMAMALI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3657600" y="1371600"/>
            <a:ext cx="1800225" cy="1800225"/>
          </a:xfrm>
          <a:prstGeom prst="foldedCorner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dirty="0">
                <a:latin typeface="Comic Sans MS" pitchFamily="66" charset="0"/>
              </a:rPr>
              <a:t>FABRİKA</a:t>
            </a:r>
          </a:p>
          <a:p>
            <a:pPr algn="ctr"/>
            <a:r>
              <a:rPr lang="tr-TR" dirty="0">
                <a:latin typeface="Comic Sans MS" pitchFamily="66" charset="0"/>
              </a:rPr>
              <a:t>ATIKLARI</a:t>
            </a:r>
          </a:p>
          <a:p>
            <a:pPr algn="ctr"/>
            <a:r>
              <a:rPr lang="tr-TR" dirty="0">
                <a:latin typeface="Comic Sans MS" pitchFamily="66" charset="0"/>
              </a:rPr>
              <a:t>SEÇİLİ</a:t>
            </a:r>
          </a:p>
          <a:p>
            <a:pPr algn="ctr"/>
            <a:r>
              <a:rPr lang="tr-TR" dirty="0">
                <a:latin typeface="Comic Sans MS" pitchFamily="66" charset="0"/>
              </a:rPr>
              <a:t>ALANLARA</a:t>
            </a:r>
          </a:p>
          <a:p>
            <a:pPr algn="ctr"/>
            <a:r>
              <a:rPr lang="tr-TR" dirty="0">
                <a:latin typeface="Comic Sans MS" pitchFamily="66" charset="0"/>
              </a:rPr>
              <a:t>ATILMALI</a:t>
            </a: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6934200" y="0"/>
            <a:ext cx="1727200" cy="1800225"/>
          </a:xfrm>
          <a:prstGeom prst="foldedCorner">
            <a:avLst>
              <a:gd name="adj" fmla="val 12500"/>
            </a:avLst>
          </a:prstGeom>
          <a:solidFill>
            <a:srgbClr val="0CEE2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dirty="0">
                <a:latin typeface="Comic Sans MS" pitchFamily="66" charset="0"/>
              </a:rPr>
              <a:t>KİMYASAL-</a:t>
            </a:r>
          </a:p>
          <a:p>
            <a:pPr algn="ctr"/>
            <a:r>
              <a:rPr lang="tr-TR" dirty="0">
                <a:latin typeface="Comic Sans MS" pitchFamily="66" charset="0"/>
              </a:rPr>
              <a:t>LARI</a:t>
            </a:r>
          </a:p>
          <a:p>
            <a:pPr algn="ctr"/>
            <a:r>
              <a:rPr lang="tr-TR" dirty="0">
                <a:latin typeface="Comic Sans MS" pitchFamily="66" charset="0"/>
              </a:rPr>
              <a:t>KULLANMAK-</a:t>
            </a:r>
          </a:p>
          <a:p>
            <a:pPr algn="ctr"/>
            <a:r>
              <a:rPr lang="tr-TR" dirty="0">
                <a:latin typeface="Comic Sans MS" pitchFamily="66" charset="0"/>
              </a:rPr>
              <a:t>TAN</a:t>
            </a:r>
          </a:p>
          <a:p>
            <a:pPr algn="ctr"/>
            <a:r>
              <a:rPr lang="tr-TR" dirty="0">
                <a:latin typeface="Comic Sans MS" pitchFamily="66" charset="0"/>
              </a:rPr>
              <a:t>KAÇINMALI</a:t>
            </a: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6096000" y="3810000"/>
            <a:ext cx="1981200" cy="1873250"/>
          </a:xfrm>
          <a:prstGeom prst="foldedCorner">
            <a:avLst>
              <a:gd name="adj" fmla="val 12500"/>
            </a:avLst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dirty="0">
                <a:latin typeface="Comic Sans MS" pitchFamily="66" charset="0"/>
              </a:rPr>
              <a:t>BİLİNÇLİ</a:t>
            </a:r>
          </a:p>
          <a:p>
            <a:pPr algn="ctr"/>
            <a:r>
              <a:rPr lang="tr-TR" dirty="0">
                <a:latin typeface="Comic Sans MS" pitchFamily="66" charset="0"/>
              </a:rPr>
              <a:t>GÜBRE</a:t>
            </a:r>
          </a:p>
          <a:p>
            <a:pPr algn="ctr"/>
            <a:r>
              <a:rPr lang="tr-TR" dirty="0" smtClean="0">
                <a:latin typeface="Comic Sans MS" pitchFamily="66" charset="0"/>
              </a:rPr>
              <a:t>KULLANILMALI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914400" y="3810000"/>
            <a:ext cx="1800225" cy="1943100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dirty="0">
                <a:latin typeface="Comic Sans MS" pitchFamily="66" charset="0"/>
              </a:rPr>
              <a:t>SUNİ</a:t>
            </a:r>
          </a:p>
          <a:p>
            <a:pPr algn="ctr"/>
            <a:r>
              <a:rPr lang="tr-TR" dirty="0">
                <a:latin typeface="Comic Sans MS" pitchFamily="66" charset="0"/>
              </a:rPr>
              <a:t>GÜBRE</a:t>
            </a:r>
          </a:p>
          <a:p>
            <a:pPr algn="ctr"/>
            <a:r>
              <a:rPr lang="tr-TR" dirty="0">
                <a:latin typeface="Comic Sans MS" pitchFamily="66" charset="0"/>
              </a:rPr>
              <a:t>TERCİH</a:t>
            </a:r>
          </a:p>
          <a:p>
            <a:pPr algn="ctr"/>
            <a:r>
              <a:rPr lang="tr-TR" dirty="0">
                <a:latin typeface="Comic Sans MS" pitchFamily="66" charset="0"/>
              </a:rPr>
              <a:t>EDİLMEMELİ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so14001cevre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9" name="Oval 3"/>
          <p:cNvSpPr>
            <a:spLocks noChangeArrowheads="1"/>
          </p:cNvSpPr>
          <p:nvPr/>
        </p:nvSpPr>
        <p:spPr bwMode="auto">
          <a:xfrm>
            <a:off x="323850" y="260350"/>
            <a:ext cx="1800225" cy="19431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7200" b="0" dirty="0">
                <a:solidFill>
                  <a:srgbClr val="0CEE22"/>
                </a:solidFill>
              </a:rPr>
              <a:t>4</a:t>
            </a: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755650" y="620713"/>
            <a:ext cx="7777163" cy="5832475"/>
          </a:xfrm>
          <a:custGeom>
            <a:avLst/>
            <a:gdLst>
              <a:gd name="G0" fmla="+- 5400 0 0"/>
              <a:gd name="G1" fmla="+- 8100 0 0"/>
              <a:gd name="G2" fmla="+- 2700 0 0"/>
              <a:gd name="G3" fmla="+- 9450 0 0"/>
              <a:gd name="G4" fmla="+- 21600 0 8100"/>
              <a:gd name="G5" fmla="+- 21600 0 9450"/>
              <a:gd name="G6" fmla="+- 5400 21600 0"/>
              <a:gd name="G7" fmla="*/ G6 1 2"/>
              <a:gd name="G8" fmla="+- 21600 0 5400"/>
              <a:gd name="G9" fmla="+- 21600 0 2700"/>
              <a:gd name="T0" fmla="*/ G0 w 21600"/>
              <a:gd name="T1" fmla="*/ G0 h 21600"/>
              <a:gd name="T2" fmla="*/ G8 w 21600"/>
              <a:gd name="T3" fmla="*/ G8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close/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400"/>
              <a:t>GÜRÜLTÜ KİRLİLİĞİ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WordArt 3"/>
          <p:cNvSpPr>
            <a:spLocks noChangeArrowheads="1" noChangeShapeType="1" noTextEdit="1"/>
          </p:cNvSpPr>
          <p:nvPr/>
        </p:nvSpPr>
        <p:spPr bwMode="auto">
          <a:xfrm>
            <a:off x="381000" y="0"/>
            <a:ext cx="8077199" cy="136842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tr-TR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GÜRÜLTÜ KİRLİLİĞİ NEDİR?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0" y="1412875"/>
            <a:ext cx="91838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latin typeface="Arial Black" pitchFamily="34" charset="0"/>
              </a:rPr>
              <a:t>İNSANLARI RAHATSIZ EDEN SESLERİN OLUŞMASINA</a:t>
            </a:r>
          </a:p>
          <a:p>
            <a:pPr algn="ctr"/>
            <a:r>
              <a:rPr lang="tr-TR" sz="2400" dirty="0">
                <a:latin typeface="Arial Black" pitchFamily="34" charset="0"/>
              </a:rPr>
              <a:t>GÜRÜLTÜ KİRLİLİĞİ DENİR.</a:t>
            </a:r>
          </a:p>
          <a:p>
            <a:pPr algn="ctr"/>
            <a:endParaRPr lang="tr-TR" sz="2400" dirty="0">
              <a:latin typeface="Arial Black" pitchFamily="34" charset="0"/>
            </a:endParaRPr>
          </a:p>
        </p:txBody>
      </p:sp>
      <p:pic>
        <p:nvPicPr>
          <p:cNvPr id="7" name="6 Resim" descr="ses-gurult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95801"/>
            <a:ext cx="3205841" cy="2362199"/>
          </a:xfrm>
          <a:prstGeom prst="rect">
            <a:avLst/>
          </a:prstGeom>
        </p:spPr>
      </p:pic>
      <p:pic>
        <p:nvPicPr>
          <p:cNvPr id="5" name="4 Resim" descr="ses-gurult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8159" y="4495801"/>
            <a:ext cx="3205841" cy="2362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incap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38" y="5429250"/>
            <a:ext cx="107156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Başlık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tr-TR" sz="6000" dirty="0" smtClean="0">
                <a:solidFill>
                  <a:schemeClr val="bg1"/>
                </a:solidFill>
                <a:latin typeface="Algerian" pitchFamily="82" charset="0"/>
              </a:rPr>
              <a:t>GÜRÜLTÜ KİRLİLİĞİNİN</a:t>
            </a:r>
            <a:endParaRPr lang="tr-TR" sz="60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7" name="6 Alt Başlık"/>
          <p:cNvSpPr>
            <a:spLocks noGrp="1"/>
          </p:cNvSpPr>
          <p:nvPr>
            <p:ph type="subTitle" idx="1"/>
          </p:nvPr>
        </p:nvSpPr>
        <p:spPr>
          <a:xfrm>
            <a:off x="1219200" y="5715000"/>
            <a:ext cx="6400800" cy="1752600"/>
          </a:xfrm>
        </p:spPr>
        <p:txBody>
          <a:bodyPr/>
          <a:lstStyle/>
          <a:p>
            <a:r>
              <a:rPr lang="tr-TR" sz="6600" dirty="0" smtClean="0">
                <a:solidFill>
                  <a:schemeClr val="bg1"/>
                </a:solidFill>
                <a:latin typeface="Algerian" pitchFamily="82" charset="0"/>
              </a:rPr>
              <a:t>NEDENLERİ</a:t>
            </a:r>
            <a:endParaRPr lang="tr-TR" sz="66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323850" y="188913"/>
            <a:ext cx="3889375" cy="2663825"/>
          </a:xfrm>
          <a:prstGeom prst="irregularSeal1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>
                <a:latin typeface="Comic Sans MS" pitchFamily="66" charset="0"/>
              </a:rPr>
              <a:t>YOĞUN </a:t>
            </a:r>
          </a:p>
          <a:p>
            <a:pPr algn="ctr"/>
            <a:r>
              <a:rPr lang="tr-TR">
                <a:latin typeface="Comic Sans MS" pitchFamily="66" charset="0"/>
              </a:rPr>
              <a:t>TRAFİK</a:t>
            </a:r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5148263" y="3500438"/>
            <a:ext cx="3384550" cy="3097212"/>
          </a:xfrm>
          <a:prstGeom prst="irregularSeal1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>
                <a:latin typeface="Comic Sans MS" pitchFamily="66" charset="0"/>
              </a:rPr>
              <a:t>BAKIM </a:t>
            </a:r>
          </a:p>
          <a:p>
            <a:pPr algn="ctr"/>
            <a:r>
              <a:rPr lang="tr-TR">
                <a:latin typeface="Comic Sans MS" pitchFamily="66" charset="0"/>
              </a:rPr>
              <a:t>VE</a:t>
            </a:r>
          </a:p>
          <a:p>
            <a:pPr algn="ctr"/>
            <a:r>
              <a:rPr lang="tr-TR">
                <a:latin typeface="Comic Sans MS" pitchFamily="66" charset="0"/>
              </a:rPr>
              <a:t>ONARIM</a:t>
            </a:r>
          </a:p>
          <a:p>
            <a:pPr algn="ctr"/>
            <a:r>
              <a:rPr lang="tr-TR">
                <a:latin typeface="Comic Sans MS" pitchFamily="66" charset="0"/>
              </a:rPr>
              <a:t>ÇALIŞMALARI</a:t>
            </a: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395288" y="3716338"/>
            <a:ext cx="3744912" cy="2665412"/>
          </a:xfrm>
          <a:prstGeom prst="irregularSeal1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dirty="0">
                <a:latin typeface="Comic Sans MS" pitchFamily="66" charset="0"/>
              </a:rPr>
              <a:t>YERSİZ</a:t>
            </a:r>
          </a:p>
          <a:p>
            <a:pPr algn="ctr"/>
            <a:r>
              <a:rPr lang="tr-TR" dirty="0">
                <a:latin typeface="Comic Sans MS" pitchFamily="66" charset="0"/>
              </a:rPr>
              <a:t>KORNA</a:t>
            </a:r>
          </a:p>
          <a:p>
            <a:pPr algn="ctr"/>
            <a:r>
              <a:rPr lang="tr-TR" dirty="0">
                <a:latin typeface="Comic Sans MS" pitchFamily="66" charset="0"/>
              </a:rPr>
              <a:t>ÇALMA</a:t>
            </a: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5219700" y="333375"/>
            <a:ext cx="3313113" cy="2808288"/>
          </a:xfrm>
          <a:prstGeom prst="irregularSeal1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>
                <a:latin typeface="Comic Sans MS" pitchFamily="66" charset="0"/>
              </a:rPr>
              <a:t>FABRİKALAR</a:t>
            </a:r>
          </a:p>
        </p:txBody>
      </p:sp>
      <p:pic>
        <p:nvPicPr>
          <p:cNvPr id="6" name="Picture 6" descr="sincap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438400"/>
            <a:ext cx="107156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49175374my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</p:spPr>
      </p:pic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152400" y="3257550"/>
            <a:ext cx="3960813" cy="360045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dirty="0">
                <a:latin typeface="Comic Sans MS" pitchFamily="66" charset="0"/>
              </a:rPr>
              <a:t>YÜKSEK</a:t>
            </a:r>
          </a:p>
          <a:p>
            <a:pPr algn="ctr"/>
            <a:r>
              <a:rPr lang="tr-TR" dirty="0">
                <a:latin typeface="Comic Sans MS" pitchFamily="66" charset="0"/>
              </a:rPr>
              <a:t>SESLE</a:t>
            </a:r>
          </a:p>
          <a:p>
            <a:pPr algn="ctr"/>
            <a:r>
              <a:rPr lang="tr-TR" dirty="0">
                <a:latin typeface="Comic Sans MS" pitchFamily="66" charset="0"/>
              </a:rPr>
              <a:t>MÜZİK</a:t>
            </a:r>
          </a:p>
          <a:p>
            <a:pPr algn="ctr"/>
            <a:r>
              <a:rPr lang="tr-TR" dirty="0">
                <a:latin typeface="Comic Sans MS" pitchFamily="66" charset="0"/>
              </a:rPr>
              <a:t>DİNLEME</a:t>
            </a:r>
          </a:p>
          <a:p>
            <a:pPr algn="ctr"/>
            <a:endParaRPr lang="tr-TR" dirty="0">
              <a:latin typeface="Comic Sans MS" pitchFamily="66" charset="0"/>
            </a:endParaRPr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4953000" y="381000"/>
            <a:ext cx="3816350" cy="2879725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dirty="0">
                <a:latin typeface="Comic Sans MS" pitchFamily="66" charset="0"/>
              </a:rPr>
              <a:t>YÜKSEK</a:t>
            </a:r>
          </a:p>
          <a:p>
            <a:pPr algn="ctr"/>
            <a:r>
              <a:rPr lang="tr-TR" dirty="0">
                <a:latin typeface="Comic Sans MS" pitchFamily="66" charset="0"/>
              </a:rPr>
              <a:t>SESLE</a:t>
            </a:r>
          </a:p>
          <a:p>
            <a:pPr algn="ctr"/>
            <a:r>
              <a:rPr lang="tr-TR" dirty="0">
                <a:latin typeface="Comic Sans MS" pitchFamily="66" charset="0"/>
              </a:rPr>
              <a:t>KONUŞMA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ww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pic>
        <p:nvPicPr>
          <p:cNvPr id="37893" name="Picture 8" descr="sincap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1052513"/>
            <a:ext cx="1439862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8" descr="sincap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4149725"/>
            <a:ext cx="122396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WordArt 5"/>
          <p:cNvSpPr>
            <a:spLocks noChangeArrowheads="1" noChangeShapeType="1" noTextEdit="1"/>
          </p:cNvSpPr>
          <p:nvPr/>
        </p:nvSpPr>
        <p:spPr bwMode="auto">
          <a:xfrm rot="2065640">
            <a:off x="-595090" y="2892089"/>
            <a:ext cx="9999398" cy="9927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CEE2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GÜRÜLTÜ KİRLİLİĞİNİN ÖNLENMESİ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ww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539750" y="260350"/>
            <a:ext cx="3024188" cy="2520950"/>
          </a:xfrm>
          <a:prstGeom prst="cloudCallout">
            <a:avLst>
              <a:gd name="adj1" fmla="val 54620"/>
              <a:gd name="adj2" fmla="val 46282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>
                <a:latin typeface="Comic Sans MS" pitchFamily="66" charset="0"/>
              </a:rPr>
              <a:t>SANAYİ</a:t>
            </a:r>
          </a:p>
          <a:p>
            <a:pPr algn="ctr"/>
            <a:r>
              <a:rPr lang="tr-TR">
                <a:latin typeface="Comic Sans MS" pitchFamily="66" charset="0"/>
              </a:rPr>
              <a:t>BÖLGELERİ</a:t>
            </a:r>
          </a:p>
          <a:p>
            <a:pPr algn="ctr"/>
            <a:r>
              <a:rPr lang="tr-TR">
                <a:latin typeface="Comic Sans MS" pitchFamily="66" charset="0"/>
              </a:rPr>
              <a:t>ŞEHİRDEN</a:t>
            </a:r>
          </a:p>
          <a:p>
            <a:pPr algn="ctr"/>
            <a:r>
              <a:rPr lang="tr-TR">
                <a:latin typeface="Comic Sans MS" pitchFamily="66" charset="0"/>
              </a:rPr>
              <a:t>UZAK YERE</a:t>
            </a:r>
          </a:p>
          <a:p>
            <a:pPr algn="ctr"/>
            <a:r>
              <a:rPr lang="tr-TR">
                <a:latin typeface="Comic Sans MS" pitchFamily="66" charset="0"/>
              </a:rPr>
              <a:t>KURULMALI</a:t>
            </a:r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5486400" y="260350"/>
            <a:ext cx="3657599" cy="2305050"/>
          </a:xfrm>
          <a:prstGeom prst="cloudCallout">
            <a:avLst>
              <a:gd name="adj1" fmla="val -57236"/>
              <a:gd name="adj2" fmla="val 42009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atin typeface="Comic Sans MS" pitchFamily="66" charset="0"/>
              </a:rPr>
              <a:t>GEREKSİZ</a:t>
            </a:r>
          </a:p>
          <a:p>
            <a:pPr algn="ctr"/>
            <a:r>
              <a:rPr lang="tr-TR" dirty="0">
                <a:latin typeface="Comic Sans MS" pitchFamily="66" charset="0"/>
              </a:rPr>
              <a:t>KORNA</a:t>
            </a:r>
          </a:p>
          <a:p>
            <a:pPr algn="ctr"/>
            <a:r>
              <a:rPr lang="tr-TR" dirty="0" smtClean="0">
                <a:latin typeface="Comic Sans MS" pitchFamily="66" charset="0"/>
              </a:rPr>
              <a:t>ÇALINMAMALI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0" y="3789363"/>
            <a:ext cx="3635375" cy="2376487"/>
          </a:xfrm>
          <a:prstGeom prst="cloudCallout">
            <a:avLst>
              <a:gd name="adj1" fmla="val 62801"/>
              <a:gd name="adj2" fmla="val -53074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atin typeface="Comic Sans MS" pitchFamily="66" charset="0"/>
              </a:rPr>
              <a:t>MÜZİK</a:t>
            </a:r>
          </a:p>
          <a:p>
            <a:pPr algn="ctr"/>
            <a:r>
              <a:rPr lang="tr-TR" dirty="0" smtClean="0">
                <a:latin typeface="Comic Sans MS" pitchFamily="66" charset="0"/>
              </a:rPr>
              <a:t>ALETLERİNİN </a:t>
            </a:r>
            <a:r>
              <a:rPr lang="tr-TR" dirty="0">
                <a:latin typeface="Comic Sans MS" pitchFamily="66" charset="0"/>
              </a:rPr>
              <a:t>SESİ</a:t>
            </a:r>
          </a:p>
          <a:p>
            <a:pPr algn="ctr"/>
            <a:r>
              <a:rPr lang="tr-TR" dirty="0">
                <a:latin typeface="Comic Sans MS" pitchFamily="66" charset="0"/>
              </a:rPr>
              <a:t>FAZLA</a:t>
            </a:r>
          </a:p>
          <a:p>
            <a:pPr algn="ctr"/>
            <a:r>
              <a:rPr lang="tr-TR" dirty="0">
                <a:latin typeface="Comic Sans MS" pitchFamily="66" charset="0"/>
              </a:rPr>
              <a:t>AÇILMAMALI</a:t>
            </a:r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5580062" y="3573463"/>
            <a:ext cx="3259137" cy="2376487"/>
          </a:xfrm>
          <a:prstGeom prst="cloudCallout">
            <a:avLst>
              <a:gd name="adj1" fmla="val -51074"/>
              <a:gd name="adj2" fmla="val -5634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atin typeface="Comic Sans MS" pitchFamily="66" charset="0"/>
              </a:rPr>
              <a:t>BİNALARDA </a:t>
            </a:r>
          </a:p>
          <a:p>
            <a:pPr algn="ctr"/>
            <a:r>
              <a:rPr lang="tr-TR" dirty="0">
                <a:latin typeface="Comic Sans MS" pitchFamily="66" charset="0"/>
              </a:rPr>
              <a:t>SES</a:t>
            </a:r>
          </a:p>
          <a:p>
            <a:pPr algn="ctr"/>
            <a:r>
              <a:rPr lang="tr-TR" dirty="0">
                <a:latin typeface="Comic Sans MS" pitchFamily="66" charset="0"/>
              </a:rPr>
              <a:t>YALITIMI</a:t>
            </a:r>
          </a:p>
          <a:p>
            <a:pPr algn="ctr"/>
            <a:r>
              <a:rPr lang="tr-TR" dirty="0">
                <a:latin typeface="Comic Sans MS" pitchFamily="66" charset="0"/>
              </a:rPr>
              <a:t>SAĞLANMALI</a:t>
            </a:r>
          </a:p>
        </p:txBody>
      </p:sp>
      <p:pic>
        <p:nvPicPr>
          <p:cNvPr id="37893" name="Picture 8" descr="sincap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2492375"/>
            <a:ext cx="1439863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8" name="Picture 4" descr="0013_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18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403350" y="549275"/>
            <a:ext cx="5905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dirty="0">
                <a:solidFill>
                  <a:srgbClr val="0CEE22"/>
                </a:solidFill>
              </a:rPr>
              <a:t>ÇEVRE KİRLİLİĞİNİN NEDENLERİ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84213" y="1196975"/>
            <a:ext cx="741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 sz="1800" b="0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04800" y="1524000"/>
            <a:ext cx="8534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rgbClr val="FFFF00"/>
                </a:solidFill>
                <a:latin typeface="Comic Sans MS" pitchFamily="66" charset="0"/>
              </a:rPr>
              <a:t>Bunlarla birlikte çevre sorunlarının diğer kaynakları şunlardır:</a:t>
            </a:r>
          </a:p>
          <a:p>
            <a:endParaRPr lang="tr-TR" sz="24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tr-TR" sz="2400" dirty="0" smtClean="0">
                <a:solidFill>
                  <a:srgbClr val="FFFF00"/>
                </a:solidFill>
                <a:latin typeface="Comic Sans MS" pitchFamily="66" charset="0"/>
              </a:rPr>
              <a:t>1- </a:t>
            </a:r>
            <a:r>
              <a:rPr lang="tr-TR" sz="2400" dirty="0">
                <a:solidFill>
                  <a:srgbClr val="FFFF00"/>
                </a:solidFill>
                <a:latin typeface="Comic Sans MS" pitchFamily="66" charset="0"/>
              </a:rPr>
              <a:t> Ormanların tahribi, yangınlar ve erozyon, </a:t>
            </a:r>
          </a:p>
          <a:p>
            <a:r>
              <a:rPr lang="tr-TR" sz="2400" dirty="0">
                <a:solidFill>
                  <a:srgbClr val="FFFF00"/>
                </a:solidFill>
                <a:latin typeface="Comic Sans MS" pitchFamily="66" charset="0"/>
              </a:rPr>
              <a:t>2-  Aşırı otlatma ve doğal bitki örtüsünün tahribi, </a:t>
            </a:r>
          </a:p>
          <a:p>
            <a:r>
              <a:rPr lang="tr-TR" sz="2400" dirty="0">
                <a:solidFill>
                  <a:srgbClr val="FFFF00"/>
                </a:solidFill>
                <a:latin typeface="Comic Sans MS" pitchFamily="66" charset="0"/>
              </a:rPr>
              <a:t>3-  Konutlardaki ve işyerlerindeki ısınmadan kaynaklanan (özellikle kalitesiz kömür kullanımı) hava </a:t>
            </a:r>
          </a:p>
          <a:p>
            <a:r>
              <a:rPr lang="tr-TR" sz="2400" dirty="0" smtClean="0">
                <a:solidFill>
                  <a:srgbClr val="FFFF00"/>
                </a:solidFill>
                <a:latin typeface="Comic Sans MS" pitchFamily="66" charset="0"/>
              </a:rPr>
              <a:t>kirliliği</a:t>
            </a:r>
            <a:r>
              <a:rPr lang="tr-TR" sz="2400" dirty="0">
                <a:solidFill>
                  <a:srgbClr val="FFFF00"/>
                </a:solidFill>
                <a:latin typeface="Comic Sans MS" pitchFamily="66" charset="0"/>
              </a:rPr>
              <a:t>, </a:t>
            </a:r>
          </a:p>
          <a:p>
            <a:r>
              <a:rPr lang="tr-TR" sz="2400" dirty="0">
                <a:solidFill>
                  <a:srgbClr val="FFFF00"/>
                </a:solidFill>
                <a:latin typeface="Comic Sans MS" pitchFamily="66" charset="0"/>
              </a:rPr>
              <a:t>5-  Motorlu araçlar ve deniz araçları, </a:t>
            </a:r>
          </a:p>
          <a:p>
            <a:r>
              <a:rPr lang="tr-TR" sz="2400" dirty="0">
                <a:solidFill>
                  <a:srgbClr val="FFFF00"/>
                </a:solidFill>
                <a:latin typeface="Comic Sans MS" pitchFamily="66" charset="0"/>
              </a:rPr>
              <a:t>6-  Maden, kireç, taş ve kum ocakları, </a:t>
            </a:r>
          </a:p>
        </p:txBody>
      </p:sp>
      <p:pic>
        <p:nvPicPr>
          <p:cNvPr id="6152" name="Picture 8" descr="book_worm_book_reading_md_wh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sp>
        <p:nvSpPr>
          <p:cNvPr id="36867" name="Oval 3"/>
          <p:cNvSpPr>
            <a:spLocks noChangeArrowheads="1"/>
          </p:cNvSpPr>
          <p:nvPr/>
        </p:nvSpPr>
        <p:spPr bwMode="auto">
          <a:xfrm>
            <a:off x="323850" y="260350"/>
            <a:ext cx="1800225" cy="19431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7200" b="0" dirty="0">
                <a:solidFill>
                  <a:srgbClr val="0CEE22"/>
                </a:solidFill>
              </a:rPr>
              <a:t>5</a:t>
            </a:r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 rot="1296370">
            <a:off x="1476416" y="3203356"/>
            <a:ext cx="6264275" cy="2592388"/>
          </a:xfrm>
          <a:prstGeom prst="flowChartPunchedTap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tr-TR"/>
          </a:p>
        </p:txBody>
      </p:sp>
      <p:sp>
        <p:nvSpPr>
          <p:cNvPr id="36869" name="WordArt 5"/>
          <p:cNvSpPr>
            <a:spLocks noChangeArrowheads="1" noChangeShapeType="1" noTextEdit="1"/>
          </p:cNvSpPr>
          <p:nvPr/>
        </p:nvSpPr>
        <p:spPr bwMode="auto">
          <a:xfrm rot="1271860">
            <a:off x="1760775" y="4167809"/>
            <a:ext cx="54721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CEE22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GÖRÜNTÜ KİRLİLİĞİ</a:t>
            </a:r>
          </a:p>
        </p:txBody>
      </p:sp>
      <p:pic>
        <p:nvPicPr>
          <p:cNvPr id="2" name="Picture 8" descr="sincap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46700"/>
            <a:ext cx="122396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Resim" descr="eb63371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81500" y="0"/>
            <a:ext cx="4762500" cy="3190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059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7891" name="WordArt 3"/>
          <p:cNvSpPr>
            <a:spLocks noChangeArrowheads="1" noChangeShapeType="1" noTextEdit="1"/>
          </p:cNvSpPr>
          <p:nvPr/>
        </p:nvSpPr>
        <p:spPr bwMode="auto">
          <a:xfrm>
            <a:off x="2124075" y="476250"/>
            <a:ext cx="5191125" cy="36004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tr-TR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CEE22"/>
                </a:solidFill>
                <a:latin typeface="Arial Black"/>
              </a:rPr>
              <a:t>GÖRÜNTÜ KİRLİLİĞİ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879475" y="241458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r-TR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95288" y="2636838"/>
            <a:ext cx="8445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r-TR" dirty="0">
                <a:solidFill>
                  <a:schemeClr val="bg1"/>
                </a:solidFill>
              </a:rPr>
              <a:t>GÖRÜNTÜ KİRLİLİĞİ</a:t>
            </a:r>
            <a:r>
              <a:rPr lang="tr-TR" dirty="0"/>
              <a:t> </a:t>
            </a:r>
            <a:r>
              <a:rPr lang="tr-TR" dirty="0">
                <a:solidFill>
                  <a:schemeClr val="bg1"/>
                </a:solidFill>
              </a:rPr>
              <a:t>İNSANLARI RAHATSIZ EDİCİ GÖRÜNTÜLERİN </a:t>
            </a:r>
          </a:p>
          <a:p>
            <a:pPr algn="ctr"/>
            <a:r>
              <a:rPr lang="tr-TR" dirty="0">
                <a:solidFill>
                  <a:schemeClr val="bg1"/>
                </a:solidFill>
              </a:rPr>
              <a:t>OLUŞMASI VE ARTMASIDIR.</a:t>
            </a:r>
          </a:p>
          <a:p>
            <a:pPr algn="ctr"/>
            <a:endParaRPr lang="tr-TR" dirty="0"/>
          </a:p>
        </p:txBody>
      </p:sp>
      <p:pic>
        <p:nvPicPr>
          <p:cNvPr id="37894" name="Picture 6" descr="ARABA_p4_30_10_2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92600"/>
            <a:ext cx="3348038" cy="2565400"/>
          </a:xfrm>
          <a:prstGeom prst="rect">
            <a:avLst/>
          </a:prstGeom>
          <a:noFill/>
        </p:spPr>
      </p:pic>
      <p:pic>
        <p:nvPicPr>
          <p:cNvPr id="37895" name="Picture 7" descr="lalapazar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4270375"/>
            <a:ext cx="3024187" cy="2587625"/>
          </a:xfrm>
          <a:prstGeom prst="rect">
            <a:avLst/>
          </a:prstGeom>
          <a:noFill/>
        </p:spPr>
      </p:pic>
      <p:pic>
        <p:nvPicPr>
          <p:cNvPr id="37896" name="Picture 8" descr="ana30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25" y="4292600"/>
            <a:ext cx="2771775" cy="256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CEE22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WordArt 3"/>
          <p:cNvSpPr>
            <a:spLocks noChangeArrowheads="1" noChangeShapeType="1" noTextEdit="1"/>
          </p:cNvSpPr>
          <p:nvPr/>
        </p:nvSpPr>
        <p:spPr bwMode="auto">
          <a:xfrm>
            <a:off x="179388" y="333375"/>
            <a:ext cx="867568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GÖRÜNTÜ KİRLİLİĞİNİN NEDENLERİ</a:t>
            </a:r>
          </a:p>
        </p:txBody>
      </p:sp>
      <p:pic>
        <p:nvPicPr>
          <p:cNvPr id="5" name="4 Resim" descr="izmirde-duvarlara-yazilan-yazilar-goruntu-kirliligine-sebep-oluyor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219200"/>
            <a:ext cx="8119533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041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9939" name="AutoShape 3"/>
          <p:cNvSpPr>
            <a:spLocks noChangeArrowheads="1"/>
          </p:cNvSpPr>
          <p:nvPr/>
        </p:nvSpPr>
        <p:spPr bwMode="auto">
          <a:xfrm>
            <a:off x="323850" y="1628775"/>
            <a:ext cx="3384550" cy="165735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dirty="0">
                <a:latin typeface="Comic Sans MS" pitchFamily="66" charset="0"/>
              </a:rPr>
              <a:t>DAĞINIK </a:t>
            </a:r>
          </a:p>
          <a:p>
            <a:pPr algn="ctr"/>
            <a:r>
              <a:rPr lang="tr-TR" dirty="0">
                <a:latin typeface="Comic Sans MS" pitchFamily="66" charset="0"/>
              </a:rPr>
              <a:t>YERLEŞME</a:t>
            </a:r>
          </a:p>
        </p:txBody>
      </p:sp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5435600" y="0"/>
            <a:ext cx="3384550" cy="165735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>
                <a:latin typeface="Comic Sans MS" pitchFamily="66" charset="0"/>
              </a:rPr>
              <a:t>YERLERE </a:t>
            </a:r>
          </a:p>
          <a:p>
            <a:pPr algn="ctr"/>
            <a:r>
              <a:rPr lang="tr-TR">
                <a:latin typeface="Comic Sans MS" pitchFamily="66" charset="0"/>
              </a:rPr>
              <a:t>ATILAN</a:t>
            </a:r>
          </a:p>
          <a:p>
            <a:pPr algn="ctr"/>
            <a:r>
              <a:rPr lang="tr-TR">
                <a:latin typeface="Comic Sans MS" pitchFamily="66" charset="0"/>
              </a:rPr>
              <a:t>ÇÖPLER</a:t>
            </a:r>
          </a:p>
        </p:txBody>
      </p:sp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5219700" y="3500438"/>
            <a:ext cx="3384550" cy="1657350"/>
          </a:xfrm>
          <a:prstGeom prst="horizontalScroll">
            <a:avLst>
              <a:gd name="adj" fmla="val 13412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>
                <a:latin typeface="Comic Sans MS" pitchFamily="66" charset="0"/>
              </a:rPr>
              <a:t>SANAYİ</a:t>
            </a:r>
          </a:p>
          <a:p>
            <a:pPr algn="ctr"/>
            <a:r>
              <a:rPr lang="tr-TR">
                <a:latin typeface="Comic Sans MS" pitchFamily="66" charset="0"/>
              </a:rPr>
              <a:t>KURULUŞLARI</a:t>
            </a:r>
          </a:p>
        </p:txBody>
      </p:sp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395288" y="4868863"/>
            <a:ext cx="3384550" cy="165735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>
                <a:latin typeface="Comic Sans MS" pitchFamily="66" charset="0"/>
              </a:rPr>
              <a:t>ÇÖPLERİN</a:t>
            </a:r>
          </a:p>
          <a:p>
            <a:pPr algn="ctr"/>
            <a:r>
              <a:rPr lang="tr-TR">
                <a:latin typeface="Comic Sans MS" pitchFamily="66" charset="0"/>
              </a:rPr>
              <a:t>TOPLANILDIĞI</a:t>
            </a:r>
          </a:p>
          <a:p>
            <a:pPr algn="ctr"/>
            <a:r>
              <a:rPr lang="tr-TR">
                <a:latin typeface="Comic Sans MS" pitchFamily="66" charset="0"/>
              </a:rPr>
              <a:t>ALANLAR</a:t>
            </a:r>
          </a:p>
        </p:txBody>
      </p:sp>
      <p:pic>
        <p:nvPicPr>
          <p:cNvPr id="39943" name="Picture 7" descr="fire01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2924175"/>
            <a:ext cx="7620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WordArt 3"/>
          <p:cNvSpPr>
            <a:spLocks noChangeArrowheads="1" noChangeShapeType="1" noTextEdit="1"/>
          </p:cNvSpPr>
          <p:nvPr/>
        </p:nvSpPr>
        <p:spPr bwMode="auto">
          <a:xfrm>
            <a:off x="304800" y="0"/>
            <a:ext cx="8458200" cy="820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GÖRÜNTÜ KİRLİLİĞİNİN ÖNLENMESİ</a:t>
            </a:r>
          </a:p>
        </p:txBody>
      </p:sp>
      <p:pic>
        <p:nvPicPr>
          <p:cNvPr id="9" name="Picture 2" descr="059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resim12"/>
          <p:cNvPicPr>
            <a:picLocks noChangeAspect="1" noChangeArrowheads="1"/>
          </p:cNvPicPr>
          <p:nvPr/>
        </p:nvPicPr>
        <p:blipFill>
          <a:blip r:embed="rId2" cstate="print"/>
          <a:srcRect l="3941" t="2760" r="1563" b="25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250825" y="260350"/>
            <a:ext cx="3240088" cy="172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>
                <a:latin typeface="Comic Sans MS" pitchFamily="66" charset="0"/>
              </a:rPr>
              <a:t>GECE KONDULAR</a:t>
            </a:r>
          </a:p>
          <a:p>
            <a:pPr algn="ctr"/>
            <a:r>
              <a:rPr lang="tr-TR">
                <a:latin typeface="Comic Sans MS" pitchFamily="66" charset="0"/>
              </a:rPr>
              <a:t>KALDIRILMALIDIR</a:t>
            </a:r>
          </a:p>
        </p:txBody>
      </p:sp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5651500" y="4868863"/>
            <a:ext cx="3240088" cy="172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dirty="0">
                <a:latin typeface="Comic Sans MS" pitchFamily="66" charset="0"/>
              </a:rPr>
              <a:t>ÇÖPLER</a:t>
            </a:r>
          </a:p>
          <a:p>
            <a:pPr algn="ctr"/>
            <a:r>
              <a:rPr lang="tr-TR" dirty="0">
                <a:latin typeface="Comic Sans MS" pitchFamily="66" charset="0"/>
              </a:rPr>
              <a:t>ŞEHİRDEN UZAKTA </a:t>
            </a:r>
          </a:p>
          <a:p>
            <a:pPr algn="ctr"/>
            <a:r>
              <a:rPr lang="tr-TR" dirty="0">
                <a:latin typeface="Comic Sans MS" pitchFamily="66" charset="0"/>
              </a:rPr>
              <a:t>TOPLANILMALI</a:t>
            </a:r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323850" y="3789363"/>
            <a:ext cx="3240088" cy="172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dirty="0">
                <a:latin typeface="Comic Sans MS" pitchFamily="66" charset="0"/>
              </a:rPr>
              <a:t>SANAYİ</a:t>
            </a:r>
          </a:p>
          <a:p>
            <a:pPr algn="ctr"/>
            <a:r>
              <a:rPr lang="tr-TR" dirty="0">
                <a:latin typeface="Comic Sans MS" pitchFamily="66" charset="0"/>
              </a:rPr>
              <a:t>KURULUŞLARI</a:t>
            </a:r>
          </a:p>
          <a:p>
            <a:pPr algn="ctr"/>
            <a:r>
              <a:rPr lang="tr-TR" dirty="0">
                <a:latin typeface="Comic Sans MS" pitchFamily="66" charset="0"/>
              </a:rPr>
              <a:t>ŞEHİRDEN UZAKTA</a:t>
            </a:r>
          </a:p>
          <a:p>
            <a:pPr algn="ctr"/>
            <a:r>
              <a:rPr lang="tr-TR" dirty="0">
                <a:latin typeface="Comic Sans MS" pitchFamily="66" charset="0"/>
              </a:rPr>
              <a:t>KURULMALIDIR</a:t>
            </a:r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5580063" y="1773238"/>
            <a:ext cx="3240087" cy="172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>
                <a:latin typeface="Comic Sans MS" pitchFamily="66" charset="0"/>
              </a:rPr>
              <a:t>YERLERE</a:t>
            </a:r>
          </a:p>
          <a:p>
            <a:pPr algn="ctr"/>
            <a:r>
              <a:rPr lang="tr-TR">
                <a:latin typeface="Comic Sans MS" pitchFamily="66" charset="0"/>
              </a:rPr>
              <a:t>ÇÖP</a:t>
            </a:r>
          </a:p>
          <a:p>
            <a:pPr algn="ctr"/>
            <a:r>
              <a:rPr lang="tr-TR">
                <a:latin typeface="Comic Sans MS" pitchFamily="66" charset="0"/>
              </a:rPr>
              <a:t>ATILMAMALI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kures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6083" name="WordArt 3"/>
          <p:cNvSpPr>
            <a:spLocks noChangeArrowheads="1" noChangeShapeType="1" noTextEdit="1"/>
          </p:cNvSpPr>
          <p:nvPr/>
        </p:nvSpPr>
        <p:spPr bwMode="auto">
          <a:xfrm rot="1980554">
            <a:off x="-468313" y="2781300"/>
            <a:ext cx="9880601" cy="11525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CEE22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ÇEVRE KİRLİLİĞİNİN SONUÇLARI</a:t>
            </a:r>
          </a:p>
        </p:txBody>
      </p:sp>
      <p:pic>
        <p:nvPicPr>
          <p:cNvPr id="46084" name="Picture 4" descr="Daffy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1341438"/>
            <a:ext cx="1655763" cy="1655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239838" y="542925"/>
            <a:ext cx="411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endParaRPr lang="tr-TR">
              <a:solidFill>
                <a:schemeClr val="bg1"/>
              </a:solidFill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28600" y="914400"/>
            <a:ext cx="8210550" cy="563231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tr-TR" sz="2400" dirty="0">
                <a:solidFill>
                  <a:schemeClr val="bg1"/>
                </a:solidFill>
              </a:rPr>
              <a:t>SALGIN HASTALIKLAR ,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endParaRPr lang="tr-TR" sz="24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tr-TR" sz="2400" dirty="0" smtClean="0">
                <a:solidFill>
                  <a:schemeClr val="bg1"/>
                </a:solidFill>
              </a:rPr>
              <a:t>ENERJİ </a:t>
            </a:r>
            <a:r>
              <a:rPr lang="tr-TR" sz="2400" dirty="0">
                <a:solidFill>
                  <a:schemeClr val="bg1"/>
                </a:solidFill>
              </a:rPr>
              <a:t>KAYNAKLARININ TÜKENMESİ,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endParaRPr lang="tr-TR" sz="24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tr-TR" sz="2400" dirty="0" smtClean="0">
                <a:solidFill>
                  <a:schemeClr val="bg1"/>
                </a:solidFill>
              </a:rPr>
              <a:t>TURİZM </a:t>
            </a:r>
            <a:r>
              <a:rPr lang="tr-TR" sz="2400" dirty="0">
                <a:solidFill>
                  <a:schemeClr val="bg1"/>
                </a:solidFill>
              </a:rPr>
              <a:t>VE TİCARETİN AZALMASI,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endParaRPr lang="tr-TR" sz="24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tr-TR" sz="2400" dirty="0" smtClean="0">
                <a:solidFill>
                  <a:schemeClr val="bg1"/>
                </a:solidFill>
              </a:rPr>
              <a:t>TARIM </a:t>
            </a:r>
            <a:r>
              <a:rPr lang="tr-TR" sz="2400" dirty="0">
                <a:solidFill>
                  <a:schemeClr val="bg1"/>
                </a:solidFill>
              </a:rPr>
              <a:t>ÜRÜNLERİNİN AZALMASI,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endParaRPr lang="tr-TR" sz="24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tr-TR" sz="2400" dirty="0" smtClean="0">
                <a:solidFill>
                  <a:schemeClr val="bg1"/>
                </a:solidFill>
              </a:rPr>
              <a:t>ÜRÜNLERİN </a:t>
            </a:r>
            <a:r>
              <a:rPr lang="tr-TR" sz="2400" dirty="0">
                <a:solidFill>
                  <a:schemeClr val="bg1"/>
                </a:solidFill>
              </a:rPr>
              <a:t>PAHALANMASI,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endParaRPr lang="tr-TR" sz="24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tr-TR" sz="2400" dirty="0" smtClean="0">
                <a:solidFill>
                  <a:schemeClr val="bg1"/>
                </a:solidFill>
              </a:rPr>
              <a:t>HAYVANLARIN </a:t>
            </a:r>
            <a:r>
              <a:rPr lang="tr-TR" sz="2400" dirty="0">
                <a:solidFill>
                  <a:schemeClr val="bg1"/>
                </a:solidFill>
              </a:rPr>
              <a:t>ÖLMESİ,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endParaRPr lang="tr-TR" sz="24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tr-TR" sz="2400" dirty="0" smtClean="0">
                <a:solidFill>
                  <a:schemeClr val="bg1"/>
                </a:solidFill>
              </a:rPr>
              <a:t>BİTKİ </a:t>
            </a:r>
            <a:r>
              <a:rPr lang="tr-TR" sz="2400" dirty="0">
                <a:solidFill>
                  <a:schemeClr val="bg1"/>
                </a:solidFill>
              </a:rPr>
              <a:t>ÖRTÜSÜNÜN YOK OLMASI,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endParaRPr lang="tr-TR" sz="24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tr-TR" sz="2400" dirty="0" smtClean="0">
                <a:solidFill>
                  <a:schemeClr val="bg1"/>
                </a:solidFill>
              </a:rPr>
              <a:t>HAYVAN </a:t>
            </a:r>
            <a:r>
              <a:rPr lang="tr-TR" sz="2400" dirty="0">
                <a:solidFill>
                  <a:schemeClr val="bg1"/>
                </a:solidFill>
              </a:rPr>
              <a:t>NESİLLERİNİN TÜKENMESİ,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Kuresel_Isin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9155" name="AutoShape 3"/>
          <p:cNvSpPr>
            <a:spLocks noChangeArrowheads="1"/>
          </p:cNvSpPr>
          <p:nvPr/>
        </p:nvSpPr>
        <p:spPr bwMode="auto">
          <a:xfrm>
            <a:off x="1371600" y="4419600"/>
            <a:ext cx="6454775" cy="2438400"/>
          </a:xfrm>
          <a:prstGeom prst="flowChartDecision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tr-TR"/>
          </a:p>
        </p:txBody>
      </p:sp>
      <p:sp>
        <p:nvSpPr>
          <p:cNvPr id="49156" name="WordArt 4"/>
          <p:cNvSpPr>
            <a:spLocks noChangeArrowheads="1" noChangeShapeType="1" noTextEdit="1"/>
          </p:cNvSpPr>
          <p:nvPr/>
        </p:nvSpPr>
        <p:spPr bwMode="auto">
          <a:xfrm>
            <a:off x="2133600" y="5257800"/>
            <a:ext cx="4876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CEE22"/>
                </a:solidFill>
                <a:latin typeface="Arial Black"/>
              </a:rPr>
              <a:t>DÜNYAMIZ YOK OLMASIN!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4503994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295400"/>
            <a:ext cx="4648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tr-TR" sz="6600" dirty="0" smtClean="0">
                <a:solidFill>
                  <a:srgbClr val="FF0000"/>
                </a:solidFill>
                <a:latin typeface="Arial Black" pitchFamily="34" charset="0"/>
              </a:rPr>
              <a:t>Sizce Hangisi???</a:t>
            </a:r>
            <a:endParaRPr lang="tr-TR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Çevre Resimleri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39750" y="620713"/>
            <a:ext cx="7488238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sz="2400" dirty="0">
                <a:solidFill>
                  <a:srgbClr val="FFFF00"/>
                </a:solidFill>
                <a:latin typeface="Comic Sans MS" pitchFamily="66" charset="0"/>
              </a:rPr>
              <a:t>8-  Gübre ve zirai mücadele ilaçları, </a:t>
            </a:r>
          </a:p>
          <a:p>
            <a:r>
              <a:rPr lang="tr-TR" sz="2400" dirty="0">
                <a:solidFill>
                  <a:srgbClr val="FFFF00"/>
                </a:solidFill>
                <a:latin typeface="Comic Sans MS" pitchFamily="66" charset="0"/>
              </a:rPr>
              <a:t>9-  Atmosferik olaylar ve doğal afetler, </a:t>
            </a:r>
          </a:p>
          <a:p>
            <a:r>
              <a:rPr lang="tr-TR" sz="2400" dirty="0">
                <a:solidFill>
                  <a:srgbClr val="FFFF00"/>
                </a:solidFill>
                <a:latin typeface="Comic Sans MS" pitchFamily="66" charset="0"/>
              </a:rPr>
              <a:t>10-Kanalizasyon sularının </a:t>
            </a:r>
            <a:r>
              <a:rPr lang="tr-TR" sz="2400" dirty="0" smtClean="0">
                <a:solidFill>
                  <a:srgbClr val="FFFF00"/>
                </a:solidFill>
                <a:latin typeface="Comic Sans MS" pitchFamily="66" charset="0"/>
              </a:rPr>
              <a:t>arıtılmaksızın </a:t>
            </a:r>
            <a:r>
              <a:rPr lang="tr-TR" sz="2400" dirty="0">
                <a:solidFill>
                  <a:srgbClr val="FFFF00"/>
                </a:solidFill>
                <a:latin typeface="Comic Sans MS" pitchFamily="66" charset="0"/>
              </a:rPr>
              <a:t>alıcı ortamlara verilmesi ve sulamada kullanılması, </a:t>
            </a:r>
          </a:p>
          <a:p>
            <a:r>
              <a:rPr lang="tr-TR" sz="2400" dirty="0">
                <a:solidFill>
                  <a:srgbClr val="FFFF00"/>
                </a:solidFill>
                <a:latin typeface="Comic Sans MS" pitchFamily="66" charset="0"/>
              </a:rPr>
              <a:t>11-Katı atıklar ve çöp, </a:t>
            </a:r>
          </a:p>
          <a:p>
            <a:r>
              <a:rPr lang="tr-TR" sz="2400" dirty="0">
                <a:solidFill>
                  <a:srgbClr val="FFFF00"/>
                </a:solidFill>
                <a:latin typeface="Comic Sans MS" pitchFamily="66" charset="0"/>
              </a:rPr>
              <a:t>12-Sulak alanların ve göllerin kurutulması, </a:t>
            </a:r>
          </a:p>
          <a:p>
            <a:r>
              <a:rPr lang="tr-TR" sz="2400" dirty="0">
                <a:solidFill>
                  <a:srgbClr val="FFFF00"/>
                </a:solidFill>
                <a:latin typeface="Comic Sans MS" pitchFamily="66" charset="0"/>
              </a:rPr>
              <a:t>13-Arazilerin yanlış kullanımı, </a:t>
            </a:r>
          </a:p>
          <a:p>
            <a:r>
              <a:rPr lang="tr-TR" sz="2400" dirty="0">
                <a:solidFill>
                  <a:srgbClr val="FFFF00"/>
                </a:solidFill>
                <a:latin typeface="Comic Sans MS" pitchFamily="66" charset="0"/>
              </a:rPr>
              <a:t>14-Kaçak avlanma, </a:t>
            </a:r>
          </a:p>
          <a:p>
            <a:r>
              <a:rPr lang="tr-TR" sz="2400" dirty="0">
                <a:solidFill>
                  <a:srgbClr val="FFFF00"/>
                </a:solidFill>
                <a:latin typeface="Comic Sans MS" pitchFamily="66" charset="0"/>
              </a:rPr>
              <a:t>15-Televizyon, bilgisayar ve röntgen; tomografi vb; tıbbi cihazların yaygınlaşması ile meydana gelen </a:t>
            </a:r>
            <a:r>
              <a:rPr lang="tr-TR" sz="2400" dirty="0" smtClean="0">
                <a:solidFill>
                  <a:srgbClr val="FFFF00"/>
                </a:solidFill>
                <a:latin typeface="Comic Sans MS" pitchFamily="66" charset="0"/>
              </a:rPr>
              <a:t>radyasyon</a:t>
            </a:r>
            <a:r>
              <a:rPr lang="tr-TR" sz="2400" dirty="0">
                <a:solidFill>
                  <a:srgbClr val="FFFF00"/>
                </a:solidFill>
                <a:latin typeface="Comic Sans MS" pitchFamily="66" charset="0"/>
              </a:rPr>
              <a:t>,</a:t>
            </a:r>
          </a:p>
          <a:p>
            <a:r>
              <a:rPr lang="tr-TR" sz="2400" dirty="0">
                <a:solidFill>
                  <a:srgbClr val="FFFF00"/>
                </a:solidFill>
                <a:latin typeface="Comic Sans MS" pitchFamily="66" charset="0"/>
              </a:rPr>
              <a:t>16-Endüstriyel ve kentsel kaynaklı gürültü.</a:t>
            </a:r>
          </a:p>
          <a:p>
            <a:endParaRPr lang="tr-TR" sz="2400" b="0" dirty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tr-TR" sz="2400" b="0" dirty="0">
              <a:solidFill>
                <a:srgbClr val="FFFF00"/>
              </a:solidFill>
            </a:endParaRPr>
          </a:p>
        </p:txBody>
      </p:sp>
      <p:pic>
        <p:nvPicPr>
          <p:cNvPr id="7172" name="Picture 4" descr="bear_eating_picnic_md_wh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1" y="5540451"/>
            <a:ext cx="1676400" cy="1317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ytimg.com/vi/DsC_v9kq1Vc/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6600" dirty="0" smtClean="0">
                <a:solidFill>
                  <a:srgbClr val="FF0000"/>
                </a:solidFill>
                <a:latin typeface="Arial Black" pitchFamily="34" charset="0"/>
              </a:rPr>
              <a:t>SLOGANLAR</a:t>
            </a:r>
            <a:endParaRPr lang="tr-TR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tr-TR" dirty="0" smtClean="0">
                <a:latin typeface="Arial Black" pitchFamily="34" charset="0"/>
              </a:rPr>
              <a:t>Yarının Doğası Bugünden Yaratılır.</a:t>
            </a:r>
          </a:p>
          <a:p>
            <a:endParaRPr lang="tr-TR" dirty="0" smtClean="0">
              <a:latin typeface="Arial Black" pitchFamily="34" charset="0"/>
            </a:endParaRPr>
          </a:p>
          <a:p>
            <a:r>
              <a:rPr lang="tr-TR" dirty="0" smtClean="0">
                <a:latin typeface="Arial Black" pitchFamily="34" charset="0"/>
              </a:rPr>
              <a:t>Koruyun Sevin Temiz Çevrede Yaşayın.</a:t>
            </a:r>
          </a:p>
          <a:p>
            <a:endParaRPr lang="tr-TR" dirty="0" smtClean="0">
              <a:latin typeface="Arial Black" pitchFamily="34" charset="0"/>
            </a:endParaRPr>
          </a:p>
          <a:p>
            <a:r>
              <a:rPr lang="tr-TR" dirty="0" smtClean="0">
                <a:latin typeface="Arial Black" pitchFamily="34" charset="0"/>
              </a:rPr>
              <a:t>Çevreyi Hor Gören Geleceği Zor Görür.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 smtClean="0">
              <a:latin typeface="Arial Black" pitchFamily="34" charset="0"/>
            </a:endParaRPr>
          </a:p>
          <a:p>
            <a:r>
              <a:rPr lang="tr-TR" dirty="0" smtClean="0">
                <a:latin typeface="Arial Black" pitchFamily="34" charset="0"/>
              </a:rPr>
              <a:t>Elin İle Yaktığın Ateşi, Gözyaşınla Söndüremezsin.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2" descr="su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39750" y="476250"/>
            <a:ext cx="7561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 sz="1800" b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132138" y="2997200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800" b="0"/>
              <a:t>1</a:t>
            </a:r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755650" y="188913"/>
            <a:ext cx="1800225" cy="19431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7200" b="0" dirty="0">
                <a:solidFill>
                  <a:srgbClr val="0CEE22"/>
                </a:solidFill>
              </a:rPr>
              <a:t>1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700338" y="2636838"/>
            <a:ext cx="3671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 sz="1800" b="0"/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2411413" y="2708275"/>
            <a:ext cx="5329237" cy="1512888"/>
          </a:xfrm>
          <a:prstGeom prst="wave">
            <a:avLst>
              <a:gd name="adj1" fmla="val 13005"/>
              <a:gd name="adj2" fmla="val 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tr-TR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563938" y="3068638"/>
            <a:ext cx="4537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4000" b="0" dirty="0">
                <a:solidFill>
                  <a:srgbClr val="0CEE22"/>
                </a:solidFill>
              </a:rPr>
              <a:t>SU KİRLİLİĞİ</a:t>
            </a:r>
          </a:p>
        </p:txBody>
      </p:sp>
      <p:pic>
        <p:nvPicPr>
          <p:cNvPr id="28678" name="Picture 6" descr="Page 6-7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29187"/>
            <a:ext cx="1392237" cy="1928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6" name="Picture 4" descr="dedesincap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549275"/>
            <a:ext cx="153987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5943600" y="1676400"/>
            <a:ext cx="504825" cy="35718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tr-TR"/>
          </a:p>
        </p:txBody>
      </p:sp>
      <p:sp>
        <p:nvSpPr>
          <p:cNvPr id="9228" name="Oval 12"/>
          <p:cNvSpPr>
            <a:spLocks noChangeArrowheads="1"/>
          </p:cNvSpPr>
          <p:nvPr/>
        </p:nvSpPr>
        <p:spPr bwMode="auto">
          <a:xfrm>
            <a:off x="5651500" y="1989138"/>
            <a:ext cx="649288" cy="50323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tr-TR"/>
          </a:p>
        </p:txBody>
      </p:sp>
      <p:sp>
        <p:nvSpPr>
          <p:cNvPr id="9229" name="Oval 13"/>
          <p:cNvSpPr>
            <a:spLocks noChangeArrowheads="1"/>
          </p:cNvSpPr>
          <p:nvPr/>
        </p:nvSpPr>
        <p:spPr bwMode="auto">
          <a:xfrm>
            <a:off x="5148263" y="2420938"/>
            <a:ext cx="936625" cy="57626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im5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2268538" y="620713"/>
            <a:ext cx="4400550" cy="30241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tr-TR" sz="6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CEE22"/>
                </a:solidFill>
                <a:latin typeface="Arial Black"/>
              </a:rPr>
              <a:t>SU KİRLİLİĞİ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84213" y="4202113"/>
            <a:ext cx="7321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tr-TR" b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971550" y="2420938"/>
            <a:ext cx="6696075" cy="3241675"/>
          </a:xfrm>
          <a:prstGeom prst="cloudCallout">
            <a:avLst>
              <a:gd name="adj1" fmla="val 45046"/>
              <a:gd name="adj2" fmla="val 6944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2400" b="0" dirty="0">
                <a:latin typeface="Comic Sans MS" pitchFamily="66" charset="0"/>
              </a:rPr>
              <a:t>Yaşamımızda çok önemli bir yeri olan ve yeryüzünün büyük bir bölümünü </a:t>
            </a:r>
          </a:p>
          <a:p>
            <a:pPr algn="ctr"/>
            <a:r>
              <a:rPr lang="tr-TR" sz="2400" b="0" dirty="0">
                <a:latin typeface="Comic Sans MS" pitchFamily="66" charset="0"/>
              </a:rPr>
              <a:t>oluşturan suyun çeşitli nedenlerle kirlendiği bilinmektedir.</a:t>
            </a:r>
            <a:r>
              <a:rPr lang="tr-TR" sz="16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vk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7" name="WordArt 3"/>
          <p:cNvSpPr>
            <a:spLocks noChangeArrowheads="1" noChangeShapeType="1" noTextEdit="1"/>
          </p:cNvSpPr>
          <p:nvPr/>
        </p:nvSpPr>
        <p:spPr bwMode="auto">
          <a:xfrm rot="2211163">
            <a:off x="-70514" y="2481523"/>
            <a:ext cx="8456613" cy="14584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CEE2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 pitchFamily="18" charset="0"/>
              </a:rPr>
              <a:t>SU KİRLİLİĞİNİN NEDENLERİ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kirlilik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0" y="4365625"/>
            <a:ext cx="2952750" cy="2265363"/>
          </a:xfrm>
          <a:prstGeom prst="cloudCallout">
            <a:avLst>
              <a:gd name="adj1" fmla="val 71880"/>
              <a:gd name="adj2" fmla="val 1579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tr-TR" dirty="0">
              <a:solidFill>
                <a:srgbClr val="FFFFFF"/>
              </a:solidFill>
              <a:latin typeface="Comic Sans MS" pitchFamily="66" charset="0"/>
            </a:endParaRPr>
          </a:p>
          <a:p>
            <a:pPr algn="ctr"/>
            <a:r>
              <a:rPr lang="tr-TR" dirty="0">
                <a:solidFill>
                  <a:srgbClr val="FFFFFF"/>
                </a:solidFill>
                <a:latin typeface="Comic Sans MS" pitchFamily="66" charset="0"/>
              </a:rPr>
              <a:t>SULARA </a:t>
            </a:r>
          </a:p>
          <a:p>
            <a:pPr algn="ctr"/>
            <a:r>
              <a:rPr lang="tr-TR" dirty="0">
                <a:solidFill>
                  <a:srgbClr val="FFFFFF"/>
                </a:solidFill>
                <a:latin typeface="Comic Sans MS" pitchFamily="66" charset="0"/>
              </a:rPr>
              <a:t>BIRAKILAN</a:t>
            </a:r>
          </a:p>
          <a:p>
            <a:pPr algn="ctr"/>
            <a:r>
              <a:rPr lang="tr-TR" dirty="0">
                <a:solidFill>
                  <a:srgbClr val="FFFFFF"/>
                </a:solidFill>
                <a:latin typeface="Comic Sans MS" pitchFamily="66" charset="0"/>
              </a:rPr>
              <a:t>PETROL</a:t>
            </a: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395288" y="333375"/>
            <a:ext cx="2952750" cy="2265363"/>
          </a:xfrm>
          <a:prstGeom prst="cloudCallout">
            <a:avLst>
              <a:gd name="adj1" fmla="val -26880"/>
              <a:gd name="adj2" fmla="val 64995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tr-TR" dirty="0"/>
          </a:p>
          <a:p>
            <a:pPr algn="ctr"/>
            <a:r>
              <a:rPr lang="tr-TR" dirty="0">
                <a:latin typeface="Comic Sans MS" pitchFamily="66" charset="0"/>
              </a:rPr>
              <a:t>FABRİKA ATIKLARI</a:t>
            </a:r>
          </a:p>
          <a:p>
            <a:pPr algn="ctr"/>
            <a:endParaRPr lang="tr-TR" sz="1800" dirty="0">
              <a:latin typeface="Comic Sans MS" pitchFamily="66" charset="0"/>
            </a:endParaRP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6191250" y="4592638"/>
            <a:ext cx="2952750" cy="2265362"/>
          </a:xfrm>
          <a:prstGeom prst="cloudCallout">
            <a:avLst>
              <a:gd name="adj1" fmla="val -23495"/>
              <a:gd name="adj2" fmla="val -90083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tr-TR" dirty="0">
                <a:solidFill>
                  <a:srgbClr val="FF0066"/>
                </a:solidFill>
                <a:latin typeface="Comic Sans MS" pitchFamily="66" charset="0"/>
              </a:rPr>
              <a:t>HAYVANSAL</a:t>
            </a:r>
          </a:p>
          <a:p>
            <a:pPr algn="ctr"/>
            <a:r>
              <a:rPr lang="tr-TR" dirty="0">
                <a:solidFill>
                  <a:srgbClr val="FF0066"/>
                </a:solidFill>
                <a:latin typeface="Comic Sans MS" pitchFamily="66" charset="0"/>
              </a:rPr>
              <a:t>VE EVSEL</a:t>
            </a:r>
          </a:p>
          <a:p>
            <a:pPr algn="ctr"/>
            <a:r>
              <a:rPr lang="tr-TR" dirty="0">
                <a:solidFill>
                  <a:srgbClr val="FF0066"/>
                </a:solidFill>
                <a:latin typeface="Comic Sans MS" pitchFamily="66" charset="0"/>
              </a:rPr>
              <a:t>ATIKLAR</a:t>
            </a: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5940425" y="0"/>
            <a:ext cx="2952750" cy="2265363"/>
          </a:xfrm>
          <a:prstGeom prst="cloudCallout">
            <a:avLst>
              <a:gd name="adj1" fmla="val -78546"/>
              <a:gd name="adj2" fmla="val -13208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tr-TR" dirty="0">
                <a:solidFill>
                  <a:schemeClr val="accent2"/>
                </a:solidFill>
                <a:latin typeface="Comic Sans MS" pitchFamily="66" charset="0"/>
              </a:rPr>
              <a:t>TARIMDA</a:t>
            </a:r>
          </a:p>
          <a:p>
            <a:pPr algn="ctr"/>
            <a:r>
              <a:rPr lang="tr-TR" dirty="0">
                <a:solidFill>
                  <a:schemeClr val="accent2"/>
                </a:solidFill>
                <a:latin typeface="Comic Sans MS" pitchFamily="66" charset="0"/>
              </a:rPr>
              <a:t>KULLANILAN</a:t>
            </a:r>
          </a:p>
          <a:p>
            <a:pPr algn="ctr"/>
            <a:r>
              <a:rPr lang="tr-TR" dirty="0">
                <a:solidFill>
                  <a:schemeClr val="accent2"/>
                </a:solidFill>
                <a:latin typeface="Comic Sans MS" pitchFamily="66" charset="0"/>
              </a:rPr>
              <a:t>GÜBRE</a:t>
            </a:r>
          </a:p>
          <a:p>
            <a:pPr algn="ctr"/>
            <a:r>
              <a:rPr lang="tr-TR" dirty="0">
                <a:solidFill>
                  <a:schemeClr val="accent2"/>
                </a:solidFill>
                <a:latin typeface="Comic Sans MS" pitchFamily="66" charset="0"/>
              </a:rPr>
              <a:t>VE</a:t>
            </a:r>
          </a:p>
          <a:p>
            <a:pPr algn="ctr"/>
            <a:r>
              <a:rPr lang="tr-TR" dirty="0">
                <a:solidFill>
                  <a:schemeClr val="accent2"/>
                </a:solidFill>
                <a:latin typeface="Comic Sans MS" pitchFamily="66" charset="0"/>
              </a:rPr>
              <a:t>ZEHİRLER</a:t>
            </a: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3059113" y="2492375"/>
            <a:ext cx="2952750" cy="2265363"/>
          </a:xfrm>
          <a:prstGeom prst="cloudCallout">
            <a:avLst>
              <a:gd name="adj1" fmla="val 14838"/>
              <a:gd name="adj2" fmla="val 78449"/>
            </a:avLst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tr-TR" dirty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tr-TR" dirty="0">
                <a:solidFill>
                  <a:srgbClr val="FFFF00"/>
                </a:solidFill>
                <a:latin typeface="Comic Sans MS" pitchFamily="66" charset="0"/>
              </a:rPr>
              <a:t>LAĞIMLARIN </a:t>
            </a:r>
          </a:p>
          <a:p>
            <a:pPr algn="ctr"/>
            <a:r>
              <a:rPr lang="tr-TR" dirty="0">
                <a:solidFill>
                  <a:srgbClr val="FFFF00"/>
                </a:solidFill>
                <a:latin typeface="Comic Sans MS" pitchFamily="66" charset="0"/>
              </a:rPr>
              <a:t>SULARA</a:t>
            </a:r>
          </a:p>
          <a:p>
            <a:pPr algn="ctr"/>
            <a:r>
              <a:rPr lang="tr-TR" dirty="0">
                <a:solidFill>
                  <a:srgbClr val="FFFF00"/>
                </a:solidFill>
                <a:latin typeface="Comic Sans MS" pitchFamily="66" charset="0"/>
              </a:rPr>
              <a:t>KARIŞMASI</a:t>
            </a:r>
          </a:p>
        </p:txBody>
      </p:sp>
      <p:pic>
        <p:nvPicPr>
          <p:cNvPr id="38916" name="Picture 6" descr="sincap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2565400"/>
            <a:ext cx="107156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8" descr="sincap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5229225"/>
            <a:ext cx="10001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8" descr="sincap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620713"/>
            <a:ext cx="10001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sincap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708275"/>
            <a:ext cx="107156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6" name="Picture 4" descr="Cevre_Kir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0"/>
            <a:ext cx="9144000" cy="6869113"/>
          </a:xfrm>
          <a:prstGeom prst="rect">
            <a:avLst/>
          </a:prstGeom>
          <a:noFill/>
        </p:spPr>
      </p:pic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0" y="0"/>
            <a:ext cx="8675688" cy="6308725"/>
          </a:xfrm>
          <a:prstGeom prst="irregularSeal2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/>
          </a:p>
        </p:txBody>
      </p:sp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 rot="-1895348">
            <a:off x="872791" y="3016975"/>
            <a:ext cx="6195095" cy="7207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tr-TR" sz="3600" kern="10" dirty="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SU KİRLİLİĞİNİN ÖNLENMESİ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452</Words>
  <Application>Microsoft Office PowerPoint</Application>
  <PresentationFormat>Ekran Gösterisi (4:3)</PresentationFormat>
  <Paragraphs>238</Paragraphs>
  <Slides>41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51" baseType="lpstr">
      <vt:lpstr>Algerian</vt:lpstr>
      <vt:lpstr>Arial</vt:lpstr>
      <vt:lpstr>Arial Black</vt:lpstr>
      <vt:lpstr>Calibri</vt:lpstr>
      <vt:lpstr>Comic Sans MS</vt:lpstr>
      <vt:lpstr>Georgia</vt:lpstr>
      <vt:lpstr>Impact</vt:lpstr>
      <vt:lpstr>Times New Roman</vt:lpstr>
      <vt:lpstr>Wingdings</vt:lpstr>
      <vt:lpstr>Varsayılan Tasarım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GÜRÜLTÜ KİRLİLİĞİNİN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Sizce Hangisi???</vt:lpstr>
      <vt:lpstr>PowerPoint Sunusu</vt:lpstr>
      <vt:lpstr>SLOGANLAR</vt:lpstr>
    </vt:vector>
  </TitlesOfParts>
  <Company>kurtulus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kurtulus</dc:creator>
  <cp:lastModifiedBy>aydın</cp:lastModifiedBy>
  <cp:revision>50</cp:revision>
  <dcterms:created xsi:type="dcterms:W3CDTF">2008-03-25T17:22:27Z</dcterms:created>
  <dcterms:modified xsi:type="dcterms:W3CDTF">2017-11-16T21:30:39Z</dcterms:modified>
</cp:coreProperties>
</file>