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88" r:id="rId2"/>
    <p:sldId id="589" r:id="rId3"/>
    <p:sldId id="571" r:id="rId4"/>
    <p:sldId id="572" r:id="rId5"/>
    <p:sldId id="590" r:id="rId6"/>
    <p:sldId id="573" r:id="rId7"/>
    <p:sldId id="267" r:id="rId8"/>
    <p:sldId id="591" r:id="rId9"/>
    <p:sldId id="574" r:id="rId10"/>
    <p:sldId id="276" r:id="rId11"/>
    <p:sldId id="575" r:id="rId12"/>
    <p:sldId id="576" r:id="rId13"/>
    <p:sldId id="577" r:id="rId14"/>
    <p:sldId id="578" r:id="rId15"/>
    <p:sldId id="579" r:id="rId16"/>
    <p:sldId id="580" r:id="rId17"/>
    <p:sldId id="582" r:id="rId18"/>
    <p:sldId id="581" r:id="rId19"/>
    <p:sldId id="593" r:id="rId20"/>
    <p:sldId id="583" r:id="rId21"/>
    <p:sldId id="584" r:id="rId22"/>
    <p:sldId id="592" r:id="rId23"/>
    <p:sldId id="585" r:id="rId24"/>
    <p:sldId id="586" r:id="rId25"/>
    <p:sldId id="587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/>
        </p14:section>
        <p14:section name="Başlıksız Bölüm" id="{93F1993B-AC43-4DE8-A2E6-6A3FEE4B2743}">
          <p14:sldIdLst>
            <p14:sldId id="588"/>
            <p14:sldId id="589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3" autoAdjust="0"/>
    <p:restoredTop sz="96154" autoAdjust="0"/>
  </p:normalViewPr>
  <p:slideViewPr>
    <p:cSldViewPr snapToGrid="0">
      <p:cViewPr varScale="1">
        <p:scale>
          <a:sx n="46" d="100"/>
          <a:sy n="46" d="100"/>
        </p:scale>
        <p:origin x="-666" y="-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20A7A-2129-4B6B-902D-217FA318A07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026828-0567-49C3-93B2-562B62F57510}">
      <dgm:prSet/>
      <dgm:spPr/>
      <dgm:t>
        <a:bodyPr/>
        <a:lstStyle/>
        <a:p>
          <a:pPr rtl="0"/>
          <a:r>
            <a:rPr lang="tr-TR" dirty="0" smtClean="0"/>
            <a:t>SINAV  KAYGISI</a:t>
          </a:r>
          <a:endParaRPr lang="tr-TR" dirty="0"/>
        </a:p>
      </dgm:t>
    </dgm:pt>
    <dgm:pt modelId="{057D5325-C037-454C-9095-40BD985A23FE}" type="parTrans" cxnId="{96043739-A4DD-409A-ADDB-147C2958C271}">
      <dgm:prSet/>
      <dgm:spPr/>
      <dgm:t>
        <a:bodyPr/>
        <a:lstStyle/>
        <a:p>
          <a:endParaRPr lang="tr-TR"/>
        </a:p>
      </dgm:t>
    </dgm:pt>
    <dgm:pt modelId="{A13DCD9D-62EF-4D1A-A223-29B9C35A8E31}" type="sibTrans" cxnId="{96043739-A4DD-409A-ADDB-147C2958C271}">
      <dgm:prSet/>
      <dgm:spPr/>
      <dgm:t>
        <a:bodyPr/>
        <a:lstStyle/>
        <a:p>
          <a:endParaRPr lang="tr-TR"/>
        </a:p>
      </dgm:t>
    </dgm:pt>
    <dgm:pt modelId="{62541980-A205-4C01-9FB7-57AD4D447C2F}">
      <dgm:prSet custT="1"/>
      <dgm:spPr/>
      <dgm:t>
        <a:bodyPr/>
        <a:lstStyle/>
        <a:p>
          <a:r>
            <a:rPr lang="tr-TR" sz="3600" dirty="0" smtClean="0"/>
            <a:t>REHBERLİK VE ARAŞTIRMA MERKEZİ</a:t>
          </a:r>
          <a:endParaRPr lang="tr-TR" sz="3600" dirty="0"/>
        </a:p>
      </dgm:t>
    </dgm:pt>
    <dgm:pt modelId="{C4B600DA-4A3B-4FA7-A8EF-5B03727F2BF2}" type="parTrans" cxnId="{D60A355D-7985-47BB-BE0C-7C6E7096116A}">
      <dgm:prSet/>
      <dgm:spPr/>
      <dgm:t>
        <a:bodyPr/>
        <a:lstStyle/>
        <a:p>
          <a:endParaRPr lang="tr-TR"/>
        </a:p>
      </dgm:t>
    </dgm:pt>
    <dgm:pt modelId="{E1CC7BB6-747C-4A9E-9C5A-DD7A14D63B4F}" type="sibTrans" cxnId="{D60A355D-7985-47BB-BE0C-7C6E7096116A}">
      <dgm:prSet/>
      <dgm:spPr/>
      <dgm:t>
        <a:bodyPr/>
        <a:lstStyle/>
        <a:p>
          <a:endParaRPr lang="tr-TR"/>
        </a:p>
      </dgm:t>
    </dgm:pt>
    <dgm:pt modelId="{57D31F8B-BBD3-4884-BC0A-7AF8C1249AC5}" type="pres">
      <dgm:prSet presAssocID="{09B20A7A-2129-4B6B-902D-217FA318A07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0F7B95-6601-4331-AB96-4CCA836CD2B9}" type="pres">
      <dgm:prSet presAssocID="{79026828-0567-49C3-93B2-562B62F57510}" presName="composite" presStyleCnt="0"/>
      <dgm:spPr/>
    </dgm:pt>
    <dgm:pt modelId="{9660CDED-C213-47E7-A04F-5652444DF98B}" type="pres">
      <dgm:prSet presAssocID="{79026828-0567-49C3-93B2-562B62F57510}" presName="LShape" presStyleLbl="alignNode1" presStyleIdx="0" presStyleCnt="3" custLinFactNeighborX="-16625" custLinFactNeighborY="-59439"/>
      <dgm:spPr/>
    </dgm:pt>
    <dgm:pt modelId="{8508CB5A-ED40-4ABE-9BAB-6198269BD163}" type="pres">
      <dgm:prSet presAssocID="{79026828-0567-49C3-93B2-562B62F57510}" presName="ParentText" presStyleLbl="revTx" presStyleIdx="0" presStyleCnt="2" custLinFactNeighborX="-12110" custLinFactNeighborY="-59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4F321A-607E-48B1-BC03-6595CF289E92}" type="pres">
      <dgm:prSet presAssocID="{79026828-0567-49C3-93B2-562B62F57510}" presName="Triangle" presStyleLbl="alignNode1" presStyleIdx="1" presStyleCnt="3" custLinFactY="94908" custLinFactNeighborX="25977" custLinFactNeighborY="100000"/>
      <dgm:spPr/>
    </dgm:pt>
    <dgm:pt modelId="{BD8D97E5-F9B5-48B4-AFE7-F48687CC710B}" type="pres">
      <dgm:prSet presAssocID="{A13DCD9D-62EF-4D1A-A223-29B9C35A8E31}" presName="sibTrans" presStyleCnt="0"/>
      <dgm:spPr/>
    </dgm:pt>
    <dgm:pt modelId="{1788B614-FB5A-453E-91DA-678BA3D77957}" type="pres">
      <dgm:prSet presAssocID="{A13DCD9D-62EF-4D1A-A223-29B9C35A8E31}" presName="space" presStyleCnt="0"/>
      <dgm:spPr/>
    </dgm:pt>
    <dgm:pt modelId="{B3C7432D-1EF9-487C-948B-E5AF05CC3F3A}" type="pres">
      <dgm:prSet presAssocID="{62541980-A205-4C01-9FB7-57AD4D447C2F}" presName="composite" presStyleCnt="0"/>
      <dgm:spPr/>
    </dgm:pt>
    <dgm:pt modelId="{37DC2601-59AE-472E-ABDF-9D6FE127FEDC}" type="pres">
      <dgm:prSet presAssocID="{62541980-A205-4C01-9FB7-57AD4D447C2F}" presName="LShape" presStyleLbl="alignNode1" presStyleIdx="2" presStyleCnt="3" custLinFactNeighborX="-23999" custLinFactNeighborY="66649"/>
      <dgm:spPr/>
    </dgm:pt>
    <dgm:pt modelId="{09863B66-FCBD-4B7D-B341-049E8110CBA0}" type="pres">
      <dgm:prSet presAssocID="{62541980-A205-4C01-9FB7-57AD4D447C2F}" presName="ParentText" presStyleLbl="revTx" presStyleIdx="1" presStyleCnt="2" custScaleX="173705" custScaleY="55224" custLinFactNeighborX="27741" custLinFactNeighborY="80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1EEA7F9-3096-44C3-9818-267A63553A59}" type="presOf" srcId="{09B20A7A-2129-4B6B-902D-217FA318A07F}" destId="{57D31F8B-BBD3-4884-BC0A-7AF8C1249AC5}" srcOrd="0" destOrd="0" presId="urn:microsoft.com/office/officeart/2009/3/layout/StepUpProcess"/>
    <dgm:cxn modelId="{D60A355D-7985-47BB-BE0C-7C6E7096116A}" srcId="{09B20A7A-2129-4B6B-902D-217FA318A07F}" destId="{62541980-A205-4C01-9FB7-57AD4D447C2F}" srcOrd="1" destOrd="0" parTransId="{C4B600DA-4A3B-4FA7-A8EF-5B03727F2BF2}" sibTransId="{E1CC7BB6-747C-4A9E-9C5A-DD7A14D63B4F}"/>
    <dgm:cxn modelId="{5EAE60D6-A8C9-4429-B9F7-B73EB7DE3853}" type="presOf" srcId="{62541980-A205-4C01-9FB7-57AD4D447C2F}" destId="{09863B66-FCBD-4B7D-B341-049E8110CBA0}" srcOrd="0" destOrd="0" presId="urn:microsoft.com/office/officeart/2009/3/layout/StepUpProcess"/>
    <dgm:cxn modelId="{96043739-A4DD-409A-ADDB-147C2958C271}" srcId="{09B20A7A-2129-4B6B-902D-217FA318A07F}" destId="{79026828-0567-49C3-93B2-562B62F57510}" srcOrd="0" destOrd="0" parTransId="{057D5325-C037-454C-9095-40BD985A23FE}" sibTransId="{A13DCD9D-62EF-4D1A-A223-29B9C35A8E31}"/>
    <dgm:cxn modelId="{B4C7561A-6D31-4487-948E-BF365AF0F7AF}" type="presOf" srcId="{79026828-0567-49C3-93B2-562B62F57510}" destId="{8508CB5A-ED40-4ABE-9BAB-6198269BD163}" srcOrd="0" destOrd="0" presId="urn:microsoft.com/office/officeart/2009/3/layout/StepUpProcess"/>
    <dgm:cxn modelId="{95165611-97AB-4DE9-84F2-741D00F47ED1}" type="presParOf" srcId="{57D31F8B-BBD3-4884-BC0A-7AF8C1249AC5}" destId="{A00F7B95-6601-4331-AB96-4CCA836CD2B9}" srcOrd="0" destOrd="0" presId="urn:microsoft.com/office/officeart/2009/3/layout/StepUpProcess"/>
    <dgm:cxn modelId="{29F21168-A11B-4A24-A934-9C4A86C9275E}" type="presParOf" srcId="{A00F7B95-6601-4331-AB96-4CCA836CD2B9}" destId="{9660CDED-C213-47E7-A04F-5652444DF98B}" srcOrd="0" destOrd="0" presId="urn:microsoft.com/office/officeart/2009/3/layout/StepUpProcess"/>
    <dgm:cxn modelId="{C47702D0-1A53-4F63-95F9-329EDEDF522A}" type="presParOf" srcId="{A00F7B95-6601-4331-AB96-4CCA836CD2B9}" destId="{8508CB5A-ED40-4ABE-9BAB-6198269BD163}" srcOrd="1" destOrd="0" presId="urn:microsoft.com/office/officeart/2009/3/layout/StepUpProcess"/>
    <dgm:cxn modelId="{432D6EC6-28D6-4F4E-BFFC-C7D0A573CD41}" type="presParOf" srcId="{A00F7B95-6601-4331-AB96-4CCA836CD2B9}" destId="{A04F321A-607E-48B1-BC03-6595CF289E92}" srcOrd="2" destOrd="0" presId="urn:microsoft.com/office/officeart/2009/3/layout/StepUpProcess"/>
    <dgm:cxn modelId="{F18D59CB-26E2-4436-A118-1D132C0D81B0}" type="presParOf" srcId="{57D31F8B-BBD3-4884-BC0A-7AF8C1249AC5}" destId="{BD8D97E5-F9B5-48B4-AFE7-F48687CC710B}" srcOrd="1" destOrd="0" presId="urn:microsoft.com/office/officeart/2009/3/layout/StepUpProcess"/>
    <dgm:cxn modelId="{3F9DCCEB-1DEB-4960-8F5F-036B11A2941A}" type="presParOf" srcId="{BD8D97E5-F9B5-48B4-AFE7-F48687CC710B}" destId="{1788B614-FB5A-453E-91DA-678BA3D77957}" srcOrd="0" destOrd="0" presId="urn:microsoft.com/office/officeart/2009/3/layout/StepUpProcess"/>
    <dgm:cxn modelId="{3B812B81-767F-4603-87B7-D781766CBBAB}" type="presParOf" srcId="{57D31F8B-BBD3-4884-BC0A-7AF8C1249AC5}" destId="{B3C7432D-1EF9-487C-948B-E5AF05CC3F3A}" srcOrd="2" destOrd="0" presId="urn:microsoft.com/office/officeart/2009/3/layout/StepUpProcess"/>
    <dgm:cxn modelId="{EA6CFE92-A5A6-4D9C-A178-F3895CBF506B}" type="presParOf" srcId="{B3C7432D-1EF9-487C-948B-E5AF05CC3F3A}" destId="{37DC2601-59AE-472E-ABDF-9D6FE127FEDC}" srcOrd="0" destOrd="0" presId="urn:microsoft.com/office/officeart/2009/3/layout/StepUpProcess"/>
    <dgm:cxn modelId="{3259879B-803A-4E39-B544-4AA5FAA17227}" type="presParOf" srcId="{B3C7432D-1EF9-487C-948B-E5AF05CC3F3A}" destId="{09863B66-FCBD-4B7D-B341-049E8110CB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9BA4A-21F3-4799-BB77-CD20CFFC95A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EDBAB3E-D2D5-4288-A0E1-FF8EDB43435D}">
      <dgm:prSet/>
      <dgm:spPr/>
      <dgm:t>
        <a:bodyPr/>
        <a:lstStyle/>
        <a:p>
          <a:pPr rtl="0"/>
          <a:r>
            <a:rPr lang="tr-TR" smtClean="0"/>
            <a:t>Sınav kaygısı nedir ?</a:t>
          </a:r>
          <a:endParaRPr lang="tr-TR"/>
        </a:p>
      </dgm:t>
    </dgm:pt>
    <dgm:pt modelId="{0A2AC6F2-A0CB-48EC-9F5E-633ADFC1734E}" type="parTrans" cxnId="{1E0FFB1B-241F-4917-8714-4B0D3A98AF72}">
      <dgm:prSet/>
      <dgm:spPr/>
      <dgm:t>
        <a:bodyPr/>
        <a:lstStyle/>
        <a:p>
          <a:endParaRPr lang="tr-TR"/>
        </a:p>
      </dgm:t>
    </dgm:pt>
    <dgm:pt modelId="{24DEC022-F8D6-452F-8EF4-26F7F4F72E49}" type="sibTrans" cxnId="{1E0FFB1B-241F-4917-8714-4B0D3A98AF72}">
      <dgm:prSet/>
      <dgm:spPr/>
      <dgm:t>
        <a:bodyPr/>
        <a:lstStyle/>
        <a:p>
          <a:endParaRPr lang="tr-TR"/>
        </a:p>
      </dgm:t>
    </dgm:pt>
    <dgm:pt modelId="{B543F574-F182-4080-88AF-E4292A789D3B}">
      <dgm:prSet/>
      <dgm:spPr/>
      <dgm:t>
        <a:bodyPr/>
        <a:lstStyle/>
        <a:p>
          <a:pPr rtl="0"/>
          <a:r>
            <a:rPr lang="tr-TR" smtClean="0"/>
            <a:t>Kaygı düzeyi başarıyı nasıl etkiler?</a:t>
          </a:r>
          <a:endParaRPr lang="tr-TR"/>
        </a:p>
      </dgm:t>
    </dgm:pt>
    <dgm:pt modelId="{2CC785F7-DA68-4FD1-A003-EA580C7E4BB2}" type="parTrans" cxnId="{909DB6F0-F6E1-4911-BB63-B44DF2AEB705}">
      <dgm:prSet/>
      <dgm:spPr/>
      <dgm:t>
        <a:bodyPr/>
        <a:lstStyle/>
        <a:p>
          <a:endParaRPr lang="tr-TR"/>
        </a:p>
      </dgm:t>
    </dgm:pt>
    <dgm:pt modelId="{1007A41F-7B09-441E-BC1D-B8D1A3120A8F}" type="sibTrans" cxnId="{909DB6F0-F6E1-4911-BB63-B44DF2AEB705}">
      <dgm:prSet/>
      <dgm:spPr/>
      <dgm:t>
        <a:bodyPr/>
        <a:lstStyle/>
        <a:p>
          <a:endParaRPr lang="tr-TR"/>
        </a:p>
      </dgm:t>
    </dgm:pt>
    <dgm:pt modelId="{74663DAA-6811-4B2B-AF65-1B512D36D824}">
      <dgm:prSet/>
      <dgm:spPr/>
      <dgm:t>
        <a:bodyPr/>
        <a:lstStyle/>
        <a:p>
          <a:pPr rtl="0"/>
          <a:r>
            <a:rPr lang="tr-TR" smtClean="0"/>
            <a:t>Yüksek kaygının fiziksel belirtileri nelerdir ?</a:t>
          </a:r>
          <a:endParaRPr lang="tr-TR"/>
        </a:p>
      </dgm:t>
    </dgm:pt>
    <dgm:pt modelId="{51CA1075-27F6-410C-8588-E5D721974FC0}" type="parTrans" cxnId="{995C5FFD-B6D3-42CE-8206-52EDCB0E42AE}">
      <dgm:prSet/>
      <dgm:spPr/>
      <dgm:t>
        <a:bodyPr/>
        <a:lstStyle/>
        <a:p>
          <a:endParaRPr lang="tr-TR"/>
        </a:p>
      </dgm:t>
    </dgm:pt>
    <dgm:pt modelId="{AA27AF69-6D43-4B6B-9DE9-08B670A8ED95}" type="sibTrans" cxnId="{995C5FFD-B6D3-42CE-8206-52EDCB0E42AE}">
      <dgm:prSet/>
      <dgm:spPr/>
      <dgm:t>
        <a:bodyPr/>
        <a:lstStyle/>
        <a:p>
          <a:endParaRPr lang="tr-TR"/>
        </a:p>
      </dgm:t>
    </dgm:pt>
    <dgm:pt modelId="{47AE56A1-EA86-45BE-97AF-6ABC81BA392E}">
      <dgm:prSet/>
      <dgm:spPr/>
      <dgm:t>
        <a:bodyPr/>
        <a:lstStyle/>
        <a:p>
          <a:pPr rtl="0"/>
          <a:r>
            <a:rPr lang="tr-TR" smtClean="0"/>
            <a:t>Yüksek kaygının bilişsel belirtileri nelerdir?</a:t>
          </a:r>
          <a:endParaRPr lang="tr-TR"/>
        </a:p>
      </dgm:t>
    </dgm:pt>
    <dgm:pt modelId="{86112AAA-2206-41A9-BBEB-0883D9233B95}" type="parTrans" cxnId="{A98C8B33-0400-4786-9688-533A931541D7}">
      <dgm:prSet/>
      <dgm:spPr/>
      <dgm:t>
        <a:bodyPr/>
        <a:lstStyle/>
        <a:p>
          <a:endParaRPr lang="tr-TR"/>
        </a:p>
      </dgm:t>
    </dgm:pt>
    <dgm:pt modelId="{F09CD286-F104-4D51-9770-EA07C75F3CC1}" type="sibTrans" cxnId="{A98C8B33-0400-4786-9688-533A931541D7}">
      <dgm:prSet/>
      <dgm:spPr/>
      <dgm:t>
        <a:bodyPr/>
        <a:lstStyle/>
        <a:p>
          <a:endParaRPr lang="tr-TR"/>
        </a:p>
      </dgm:t>
    </dgm:pt>
    <dgm:pt modelId="{F228199B-AFE4-4F85-9950-B1DA0984525E}">
      <dgm:prSet/>
      <dgm:spPr/>
      <dgm:t>
        <a:bodyPr/>
        <a:lstStyle/>
        <a:p>
          <a:pPr rtl="0"/>
          <a:r>
            <a:rPr lang="tr-TR" smtClean="0"/>
            <a:t>Sınav kaygısının nedenleri nelerdir?</a:t>
          </a:r>
          <a:endParaRPr lang="tr-TR"/>
        </a:p>
      </dgm:t>
    </dgm:pt>
    <dgm:pt modelId="{7F9E63EA-8057-4CCA-93C0-A9D2910E014B}" type="parTrans" cxnId="{8021ED9D-2788-4E14-A541-9EB64455E51A}">
      <dgm:prSet/>
      <dgm:spPr/>
      <dgm:t>
        <a:bodyPr/>
        <a:lstStyle/>
        <a:p>
          <a:endParaRPr lang="tr-TR"/>
        </a:p>
      </dgm:t>
    </dgm:pt>
    <dgm:pt modelId="{F0127A89-A382-499A-B64E-9681147992B0}" type="sibTrans" cxnId="{8021ED9D-2788-4E14-A541-9EB64455E51A}">
      <dgm:prSet/>
      <dgm:spPr/>
      <dgm:t>
        <a:bodyPr/>
        <a:lstStyle/>
        <a:p>
          <a:endParaRPr lang="tr-TR"/>
        </a:p>
      </dgm:t>
    </dgm:pt>
    <dgm:pt modelId="{40CC71A2-4137-4960-AAC0-83F456D08C67}">
      <dgm:prSet/>
      <dgm:spPr/>
      <dgm:t>
        <a:bodyPr/>
        <a:lstStyle/>
        <a:p>
          <a:pPr rtl="0"/>
          <a:r>
            <a:rPr lang="tr-TR" smtClean="0"/>
            <a:t>Ne yapmalıyız ?</a:t>
          </a:r>
          <a:endParaRPr lang="tr-TR"/>
        </a:p>
      </dgm:t>
    </dgm:pt>
    <dgm:pt modelId="{8E8A90C7-A81D-495A-BDF4-900C8F7302E2}" type="parTrans" cxnId="{F3AD2B44-2F5F-41D5-B747-134BDE89BD25}">
      <dgm:prSet/>
      <dgm:spPr/>
      <dgm:t>
        <a:bodyPr/>
        <a:lstStyle/>
        <a:p>
          <a:endParaRPr lang="tr-TR"/>
        </a:p>
      </dgm:t>
    </dgm:pt>
    <dgm:pt modelId="{C795C355-9E51-44E9-AB4F-76D3FB012833}" type="sibTrans" cxnId="{F3AD2B44-2F5F-41D5-B747-134BDE89BD25}">
      <dgm:prSet/>
      <dgm:spPr/>
      <dgm:t>
        <a:bodyPr/>
        <a:lstStyle/>
        <a:p>
          <a:endParaRPr lang="tr-TR"/>
        </a:p>
      </dgm:t>
    </dgm:pt>
    <dgm:pt modelId="{6F1614A6-5557-4A0F-8AC9-245BDE94BC51}" type="pres">
      <dgm:prSet presAssocID="{7219BA4A-21F3-4799-BB77-CD20CFFC95A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9CF23C0D-EC97-4A32-8B6B-28E3CBF96053}" type="pres">
      <dgm:prSet presAssocID="{7219BA4A-21F3-4799-BB77-CD20CFFC95AA}" presName="pyramid" presStyleLbl="node1" presStyleIdx="0" presStyleCnt="1" custLinFactNeighborX="673" custLinFactNeighborY="-224"/>
      <dgm:spPr/>
    </dgm:pt>
    <dgm:pt modelId="{24117D50-ACAC-473B-AD3D-0F2A41FAA133}" type="pres">
      <dgm:prSet presAssocID="{7219BA4A-21F3-4799-BB77-CD20CFFC95AA}" presName="theList" presStyleCnt="0"/>
      <dgm:spPr/>
    </dgm:pt>
    <dgm:pt modelId="{D7BF1135-2575-4899-B7D3-85AFC336E86F}" type="pres">
      <dgm:prSet presAssocID="{7EDBAB3E-D2D5-4288-A0E1-FF8EDB43435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CB54E0-F0A6-40B4-9AF4-34F10C66EFEC}" type="pres">
      <dgm:prSet presAssocID="{7EDBAB3E-D2D5-4288-A0E1-FF8EDB43435D}" presName="aSpace" presStyleCnt="0"/>
      <dgm:spPr/>
    </dgm:pt>
    <dgm:pt modelId="{E76D327F-0FE3-4CD1-82A9-DD3B9279FF23}" type="pres">
      <dgm:prSet presAssocID="{B543F574-F182-4080-88AF-E4292A789D3B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85E443-154B-461D-A85E-356ADD0A016D}" type="pres">
      <dgm:prSet presAssocID="{B543F574-F182-4080-88AF-E4292A789D3B}" presName="aSpace" presStyleCnt="0"/>
      <dgm:spPr/>
    </dgm:pt>
    <dgm:pt modelId="{BD61D5C1-AFE3-4A42-BCFF-C6F96F50E8B4}" type="pres">
      <dgm:prSet presAssocID="{74663DAA-6811-4B2B-AF65-1B512D36D824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E6ECF8-A600-4BB9-99AC-6CE75B551431}" type="pres">
      <dgm:prSet presAssocID="{74663DAA-6811-4B2B-AF65-1B512D36D824}" presName="aSpace" presStyleCnt="0"/>
      <dgm:spPr/>
    </dgm:pt>
    <dgm:pt modelId="{C71A4C0C-2391-4783-A69C-9962AEC9AE1A}" type="pres">
      <dgm:prSet presAssocID="{47AE56A1-EA86-45BE-97AF-6ABC81BA392E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EC73C7-7C52-4851-AA95-2DDC8836FE45}" type="pres">
      <dgm:prSet presAssocID="{47AE56A1-EA86-45BE-97AF-6ABC81BA392E}" presName="aSpace" presStyleCnt="0"/>
      <dgm:spPr/>
    </dgm:pt>
    <dgm:pt modelId="{4959A6E6-3A61-4359-AABD-7C2FACCC8AFF}" type="pres">
      <dgm:prSet presAssocID="{F228199B-AFE4-4F85-9950-B1DA0984525E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F5C9ED-834B-413A-98C9-648A31069F14}" type="pres">
      <dgm:prSet presAssocID="{F228199B-AFE4-4F85-9950-B1DA0984525E}" presName="aSpace" presStyleCnt="0"/>
      <dgm:spPr/>
    </dgm:pt>
    <dgm:pt modelId="{5FC032D1-A398-4F63-A329-992252A4215A}" type="pres">
      <dgm:prSet presAssocID="{40CC71A2-4137-4960-AAC0-83F456D08C67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22365E-3C25-4D06-8249-9C7A36901BBD}" type="pres">
      <dgm:prSet presAssocID="{40CC71A2-4137-4960-AAC0-83F456D08C67}" presName="aSpace" presStyleCnt="0"/>
      <dgm:spPr/>
    </dgm:pt>
  </dgm:ptLst>
  <dgm:cxnLst>
    <dgm:cxn modelId="{8021ED9D-2788-4E14-A541-9EB64455E51A}" srcId="{7219BA4A-21F3-4799-BB77-CD20CFFC95AA}" destId="{F228199B-AFE4-4F85-9950-B1DA0984525E}" srcOrd="4" destOrd="0" parTransId="{7F9E63EA-8057-4CCA-93C0-A9D2910E014B}" sibTransId="{F0127A89-A382-499A-B64E-9681147992B0}"/>
    <dgm:cxn modelId="{1E0FFB1B-241F-4917-8714-4B0D3A98AF72}" srcId="{7219BA4A-21F3-4799-BB77-CD20CFFC95AA}" destId="{7EDBAB3E-D2D5-4288-A0E1-FF8EDB43435D}" srcOrd="0" destOrd="0" parTransId="{0A2AC6F2-A0CB-48EC-9F5E-633ADFC1734E}" sibTransId="{24DEC022-F8D6-452F-8EF4-26F7F4F72E49}"/>
    <dgm:cxn modelId="{62D3D86D-3599-46B9-B184-F07E3D60C21E}" type="presOf" srcId="{7EDBAB3E-D2D5-4288-A0E1-FF8EDB43435D}" destId="{D7BF1135-2575-4899-B7D3-85AFC336E86F}" srcOrd="0" destOrd="0" presId="urn:microsoft.com/office/officeart/2005/8/layout/pyramid2"/>
    <dgm:cxn modelId="{909DB6F0-F6E1-4911-BB63-B44DF2AEB705}" srcId="{7219BA4A-21F3-4799-BB77-CD20CFFC95AA}" destId="{B543F574-F182-4080-88AF-E4292A789D3B}" srcOrd="1" destOrd="0" parTransId="{2CC785F7-DA68-4FD1-A003-EA580C7E4BB2}" sibTransId="{1007A41F-7B09-441E-BC1D-B8D1A3120A8F}"/>
    <dgm:cxn modelId="{995C5FFD-B6D3-42CE-8206-52EDCB0E42AE}" srcId="{7219BA4A-21F3-4799-BB77-CD20CFFC95AA}" destId="{74663DAA-6811-4B2B-AF65-1B512D36D824}" srcOrd="2" destOrd="0" parTransId="{51CA1075-27F6-410C-8588-E5D721974FC0}" sibTransId="{AA27AF69-6D43-4B6B-9DE9-08B670A8ED95}"/>
    <dgm:cxn modelId="{8F62A98B-1467-4D36-A972-48B6F91A01D0}" type="presOf" srcId="{7219BA4A-21F3-4799-BB77-CD20CFFC95AA}" destId="{6F1614A6-5557-4A0F-8AC9-245BDE94BC51}" srcOrd="0" destOrd="0" presId="urn:microsoft.com/office/officeart/2005/8/layout/pyramid2"/>
    <dgm:cxn modelId="{06B4D863-3703-4A60-B358-71A6CC262F21}" type="presOf" srcId="{B543F574-F182-4080-88AF-E4292A789D3B}" destId="{E76D327F-0FE3-4CD1-82A9-DD3B9279FF23}" srcOrd="0" destOrd="0" presId="urn:microsoft.com/office/officeart/2005/8/layout/pyramid2"/>
    <dgm:cxn modelId="{9AEC7BED-8CFB-4FFC-96E4-D126E8FDBFFE}" type="presOf" srcId="{47AE56A1-EA86-45BE-97AF-6ABC81BA392E}" destId="{C71A4C0C-2391-4783-A69C-9962AEC9AE1A}" srcOrd="0" destOrd="0" presId="urn:microsoft.com/office/officeart/2005/8/layout/pyramid2"/>
    <dgm:cxn modelId="{A98C8B33-0400-4786-9688-533A931541D7}" srcId="{7219BA4A-21F3-4799-BB77-CD20CFFC95AA}" destId="{47AE56A1-EA86-45BE-97AF-6ABC81BA392E}" srcOrd="3" destOrd="0" parTransId="{86112AAA-2206-41A9-BBEB-0883D9233B95}" sibTransId="{F09CD286-F104-4D51-9770-EA07C75F3CC1}"/>
    <dgm:cxn modelId="{5E84AA19-FF86-4EA6-AAB8-FF9D20C0320E}" type="presOf" srcId="{F228199B-AFE4-4F85-9950-B1DA0984525E}" destId="{4959A6E6-3A61-4359-AABD-7C2FACCC8AFF}" srcOrd="0" destOrd="0" presId="urn:microsoft.com/office/officeart/2005/8/layout/pyramid2"/>
    <dgm:cxn modelId="{546A7314-6D21-422D-9ED6-BAAC69031A3A}" type="presOf" srcId="{74663DAA-6811-4B2B-AF65-1B512D36D824}" destId="{BD61D5C1-AFE3-4A42-BCFF-C6F96F50E8B4}" srcOrd="0" destOrd="0" presId="urn:microsoft.com/office/officeart/2005/8/layout/pyramid2"/>
    <dgm:cxn modelId="{F3AD2B44-2F5F-41D5-B747-134BDE89BD25}" srcId="{7219BA4A-21F3-4799-BB77-CD20CFFC95AA}" destId="{40CC71A2-4137-4960-AAC0-83F456D08C67}" srcOrd="5" destOrd="0" parTransId="{8E8A90C7-A81D-495A-BDF4-900C8F7302E2}" sibTransId="{C795C355-9E51-44E9-AB4F-76D3FB012833}"/>
    <dgm:cxn modelId="{D7777B74-43CC-4C0B-9E36-7905ADB86EE0}" type="presOf" srcId="{40CC71A2-4137-4960-AAC0-83F456D08C67}" destId="{5FC032D1-A398-4F63-A329-992252A4215A}" srcOrd="0" destOrd="0" presId="urn:microsoft.com/office/officeart/2005/8/layout/pyramid2"/>
    <dgm:cxn modelId="{229818A0-097D-4E05-8A31-EF166ED0226F}" type="presParOf" srcId="{6F1614A6-5557-4A0F-8AC9-245BDE94BC51}" destId="{9CF23C0D-EC97-4A32-8B6B-28E3CBF96053}" srcOrd="0" destOrd="0" presId="urn:microsoft.com/office/officeart/2005/8/layout/pyramid2"/>
    <dgm:cxn modelId="{1E265462-0433-4A90-9AE4-A3B0B4A63C58}" type="presParOf" srcId="{6F1614A6-5557-4A0F-8AC9-245BDE94BC51}" destId="{24117D50-ACAC-473B-AD3D-0F2A41FAA133}" srcOrd="1" destOrd="0" presId="urn:microsoft.com/office/officeart/2005/8/layout/pyramid2"/>
    <dgm:cxn modelId="{10360244-6445-4949-850F-010291EED23C}" type="presParOf" srcId="{24117D50-ACAC-473B-AD3D-0F2A41FAA133}" destId="{D7BF1135-2575-4899-B7D3-85AFC336E86F}" srcOrd="0" destOrd="0" presId="urn:microsoft.com/office/officeart/2005/8/layout/pyramid2"/>
    <dgm:cxn modelId="{FF9E675F-66BB-4371-B873-E9F3AD724A6D}" type="presParOf" srcId="{24117D50-ACAC-473B-AD3D-0F2A41FAA133}" destId="{A9CB54E0-F0A6-40B4-9AF4-34F10C66EFEC}" srcOrd="1" destOrd="0" presId="urn:microsoft.com/office/officeart/2005/8/layout/pyramid2"/>
    <dgm:cxn modelId="{EE1EC6E3-C477-4FDF-BCA6-407412F4F0CB}" type="presParOf" srcId="{24117D50-ACAC-473B-AD3D-0F2A41FAA133}" destId="{E76D327F-0FE3-4CD1-82A9-DD3B9279FF23}" srcOrd="2" destOrd="0" presId="urn:microsoft.com/office/officeart/2005/8/layout/pyramid2"/>
    <dgm:cxn modelId="{E176EC4F-A501-412D-B5AC-A6C2AF52EB7C}" type="presParOf" srcId="{24117D50-ACAC-473B-AD3D-0F2A41FAA133}" destId="{7B85E443-154B-461D-A85E-356ADD0A016D}" srcOrd="3" destOrd="0" presId="urn:microsoft.com/office/officeart/2005/8/layout/pyramid2"/>
    <dgm:cxn modelId="{15DD53D5-D57E-4774-90F3-85AC4F788A98}" type="presParOf" srcId="{24117D50-ACAC-473B-AD3D-0F2A41FAA133}" destId="{BD61D5C1-AFE3-4A42-BCFF-C6F96F50E8B4}" srcOrd="4" destOrd="0" presId="urn:microsoft.com/office/officeart/2005/8/layout/pyramid2"/>
    <dgm:cxn modelId="{C517BBA8-0292-4AD1-86E5-466D7BF2E795}" type="presParOf" srcId="{24117D50-ACAC-473B-AD3D-0F2A41FAA133}" destId="{50E6ECF8-A600-4BB9-99AC-6CE75B551431}" srcOrd="5" destOrd="0" presId="urn:microsoft.com/office/officeart/2005/8/layout/pyramid2"/>
    <dgm:cxn modelId="{90D1DA5D-E7AE-489B-A05F-4FAB348CB95D}" type="presParOf" srcId="{24117D50-ACAC-473B-AD3D-0F2A41FAA133}" destId="{C71A4C0C-2391-4783-A69C-9962AEC9AE1A}" srcOrd="6" destOrd="0" presId="urn:microsoft.com/office/officeart/2005/8/layout/pyramid2"/>
    <dgm:cxn modelId="{886D18BD-149F-4A88-A2FC-B7AE6A8FE716}" type="presParOf" srcId="{24117D50-ACAC-473B-AD3D-0F2A41FAA133}" destId="{EBEC73C7-7C52-4851-AA95-2DDC8836FE45}" srcOrd="7" destOrd="0" presId="urn:microsoft.com/office/officeart/2005/8/layout/pyramid2"/>
    <dgm:cxn modelId="{A63BC2CF-FE50-4C49-ADA5-755772E6F8EC}" type="presParOf" srcId="{24117D50-ACAC-473B-AD3D-0F2A41FAA133}" destId="{4959A6E6-3A61-4359-AABD-7C2FACCC8AFF}" srcOrd="8" destOrd="0" presId="urn:microsoft.com/office/officeart/2005/8/layout/pyramid2"/>
    <dgm:cxn modelId="{5BD36528-B923-42C7-BA7B-E0168246F89F}" type="presParOf" srcId="{24117D50-ACAC-473B-AD3D-0F2A41FAA133}" destId="{80F5C9ED-834B-413A-98C9-648A31069F14}" srcOrd="9" destOrd="0" presId="urn:microsoft.com/office/officeart/2005/8/layout/pyramid2"/>
    <dgm:cxn modelId="{ED7D5F11-531D-4605-A083-B776799DB551}" type="presParOf" srcId="{24117D50-ACAC-473B-AD3D-0F2A41FAA133}" destId="{5FC032D1-A398-4F63-A329-992252A4215A}" srcOrd="10" destOrd="0" presId="urn:microsoft.com/office/officeart/2005/8/layout/pyramid2"/>
    <dgm:cxn modelId="{4F6157AA-2640-4561-AE8B-398949FCBC83}" type="presParOf" srcId="{24117D50-ACAC-473B-AD3D-0F2A41FAA133}" destId="{AB22365E-3C25-4D06-8249-9C7A36901BB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60CDED-C213-47E7-A04F-5652444DF98B}">
      <dsp:nvSpPr>
        <dsp:cNvPr id="0" name=""/>
        <dsp:cNvSpPr/>
      </dsp:nvSpPr>
      <dsp:spPr>
        <a:xfrm rot="5400000">
          <a:off x="406215" y="-1065498"/>
          <a:ext cx="2257955" cy="3757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8CB5A-ED40-4ABE-9BAB-6198269BD163}">
      <dsp:nvSpPr>
        <dsp:cNvPr id="0" name=""/>
        <dsp:cNvSpPr/>
      </dsp:nvSpPr>
      <dsp:spPr>
        <a:xfrm>
          <a:off x="243166" y="0"/>
          <a:ext cx="3392010" cy="2973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SINAV  KAYGISI</a:t>
          </a:r>
          <a:endParaRPr lang="tr-TR" sz="6500" kern="1200" dirty="0"/>
        </a:p>
      </dsp:txBody>
      <dsp:txXfrm>
        <a:off x="243166" y="0"/>
        <a:ext cx="3392010" cy="2973295"/>
      </dsp:txXfrm>
    </dsp:sp>
    <dsp:sp modelId="{A04F321A-607E-48B1-BC03-6595CF289E92}">
      <dsp:nvSpPr>
        <dsp:cNvPr id="0" name=""/>
        <dsp:cNvSpPr/>
      </dsp:nvSpPr>
      <dsp:spPr>
        <a:xfrm>
          <a:off x="3572200" y="1247414"/>
          <a:ext cx="640001" cy="6400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C2601-59AE-472E-ABDF-9D6FE127FEDC}">
      <dsp:nvSpPr>
        <dsp:cNvPr id="0" name=""/>
        <dsp:cNvSpPr/>
      </dsp:nvSpPr>
      <dsp:spPr>
        <a:xfrm rot="5400000">
          <a:off x="5158977" y="1419638"/>
          <a:ext cx="2257955" cy="37571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63B66-FCBD-4B7D-B341-049E8110CBA0}">
      <dsp:nvSpPr>
        <dsp:cNvPr id="0" name=""/>
        <dsp:cNvSpPr/>
      </dsp:nvSpPr>
      <dsp:spPr>
        <a:xfrm>
          <a:off x="4714947" y="2730521"/>
          <a:ext cx="5892091" cy="164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REHBERLİK VE ARAŞTIRMA MERKEZİ</a:t>
          </a:r>
          <a:endParaRPr lang="tr-TR" sz="3600" kern="1200" dirty="0"/>
        </a:p>
      </dsp:txBody>
      <dsp:txXfrm>
        <a:off x="4714947" y="2730521"/>
        <a:ext cx="5892091" cy="16419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F23C0D-EC97-4A32-8B6B-28E3CBF96053}">
      <dsp:nvSpPr>
        <dsp:cNvPr id="0" name=""/>
        <dsp:cNvSpPr/>
      </dsp:nvSpPr>
      <dsp:spPr>
        <a:xfrm>
          <a:off x="695956" y="0"/>
          <a:ext cx="5755106" cy="575510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F1135-2575-4899-B7D3-85AFC336E86F}">
      <dsp:nvSpPr>
        <dsp:cNvPr id="0" name=""/>
        <dsp:cNvSpPr/>
      </dsp:nvSpPr>
      <dsp:spPr>
        <a:xfrm>
          <a:off x="3534777" y="578601"/>
          <a:ext cx="3740818" cy="6811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Sınav kaygısı nedir ?</a:t>
          </a:r>
          <a:endParaRPr lang="tr-TR" sz="1700" kern="1200"/>
        </a:p>
      </dsp:txBody>
      <dsp:txXfrm>
        <a:off x="3534777" y="578601"/>
        <a:ext cx="3740818" cy="681170"/>
      </dsp:txXfrm>
    </dsp:sp>
    <dsp:sp modelId="{E76D327F-0FE3-4CD1-82A9-DD3B9279FF23}">
      <dsp:nvSpPr>
        <dsp:cNvPr id="0" name=""/>
        <dsp:cNvSpPr/>
      </dsp:nvSpPr>
      <dsp:spPr>
        <a:xfrm>
          <a:off x="3534777" y="1344918"/>
          <a:ext cx="3740818" cy="6811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Kaygı düzeyi başarıyı nasıl etkiler?</a:t>
          </a:r>
          <a:endParaRPr lang="tr-TR" sz="1700" kern="1200"/>
        </a:p>
      </dsp:txBody>
      <dsp:txXfrm>
        <a:off x="3534777" y="1344918"/>
        <a:ext cx="3740818" cy="681170"/>
      </dsp:txXfrm>
    </dsp:sp>
    <dsp:sp modelId="{BD61D5C1-AFE3-4A42-BCFF-C6F96F50E8B4}">
      <dsp:nvSpPr>
        <dsp:cNvPr id="0" name=""/>
        <dsp:cNvSpPr/>
      </dsp:nvSpPr>
      <dsp:spPr>
        <a:xfrm>
          <a:off x="3534777" y="2111235"/>
          <a:ext cx="3740818" cy="6811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Yüksek kaygının fiziksel belirtileri nelerdir ?</a:t>
          </a:r>
          <a:endParaRPr lang="tr-TR" sz="1700" kern="1200"/>
        </a:p>
      </dsp:txBody>
      <dsp:txXfrm>
        <a:off x="3534777" y="2111235"/>
        <a:ext cx="3740818" cy="681170"/>
      </dsp:txXfrm>
    </dsp:sp>
    <dsp:sp modelId="{C71A4C0C-2391-4783-A69C-9962AEC9AE1A}">
      <dsp:nvSpPr>
        <dsp:cNvPr id="0" name=""/>
        <dsp:cNvSpPr/>
      </dsp:nvSpPr>
      <dsp:spPr>
        <a:xfrm>
          <a:off x="3534777" y="2877552"/>
          <a:ext cx="3740818" cy="6811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Yüksek kaygının bilişsel belirtileri nelerdir?</a:t>
          </a:r>
          <a:endParaRPr lang="tr-TR" sz="1700" kern="1200"/>
        </a:p>
      </dsp:txBody>
      <dsp:txXfrm>
        <a:off x="3534777" y="2877552"/>
        <a:ext cx="3740818" cy="681170"/>
      </dsp:txXfrm>
    </dsp:sp>
    <dsp:sp modelId="{4959A6E6-3A61-4359-AABD-7C2FACCC8AFF}">
      <dsp:nvSpPr>
        <dsp:cNvPr id="0" name=""/>
        <dsp:cNvSpPr/>
      </dsp:nvSpPr>
      <dsp:spPr>
        <a:xfrm>
          <a:off x="3534777" y="3643870"/>
          <a:ext cx="3740818" cy="6811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Sınav kaygısının nedenleri nelerdir?</a:t>
          </a:r>
          <a:endParaRPr lang="tr-TR" sz="1700" kern="1200"/>
        </a:p>
      </dsp:txBody>
      <dsp:txXfrm>
        <a:off x="3534777" y="3643870"/>
        <a:ext cx="3740818" cy="681170"/>
      </dsp:txXfrm>
    </dsp:sp>
    <dsp:sp modelId="{5FC032D1-A398-4F63-A329-992252A4215A}">
      <dsp:nvSpPr>
        <dsp:cNvPr id="0" name=""/>
        <dsp:cNvSpPr/>
      </dsp:nvSpPr>
      <dsp:spPr>
        <a:xfrm>
          <a:off x="3534777" y="4410187"/>
          <a:ext cx="3740818" cy="6811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Ne yapmalıyız ?</a:t>
          </a:r>
          <a:endParaRPr lang="tr-TR" sz="1700" kern="1200"/>
        </a:p>
      </dsp:txBody>
      <dsp:txXfrm>
        <a:off x="3534777" y="4410187"/>
        <a:ext cx="3740818" cy="68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xmlns="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19/12/2019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31">
              <a:srgbClr val="C6E1A9"/>
            </a:gs>
            <a:gs pos="72062">
              <a:srgbClr val="C7E1A8"/>
            </a:gs>
            <a:gs pos="70125">
              <a:srgbClr val="C9E1A6"/>
            </a:gs>
            <a:gs pos="66250">
              <a:srgbClr val="CDE0A3"/>
            </a:gs>
            <a:gs pos="58500">
              <a:srgbClr val="D4DE9C"/>
            </a:gs>
            <a:gs pos="43000">
              <a:srgbClr val="E2DB8F"/>
            </a:gs>
            <a:gs pos="1200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xmlns="" val="258510999"/>
              </p:ext>
            </p:extLst>
          </p:nvPr>
        </p:nvGraphicFramePr>
        <p:xfrm>
          <a:off x="931026" y="2028306"/>
          <a:ext cx="10607039" cy="437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2473" y="1074420"/>
            <a:ext cx="4267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5" y="3098800"/>
            <a:ext cx="2637009" cy="246380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2400" b="1" dirty="0" smtClean="0"/>
              <a:t>     </a:t>
            </a:r>
          </a:p>
          <a:p>
            <a:pPr algn="ctr"/>
            <a:endParaRPr lang="tr-TR" sz="2000" b="1" dirty="0" smtClean="0"/>
          </a:p>
          <a:p>
            <a:pPr algn="ctr"/>
            <a:endParaRPr lang="tr-TR" sz="2000" b="1" dirty="0"/>
          </a:p>
          <a:p>
            <a:pPr algn="ctr"/>
            <a:r>
              <a:rPr lang="tr-TR" b="1" dirty="0" smtClean="0"/>
              <a:t>Mükemmeliyetçi</a:t>
            </a:r>
            <a:r>
              <a:rPr lang="tr-TR" sz="2000" b="1" dirty="0" smtClean="0"/>
              <a:t> </a:t>
            </a:r>
            <a:r>
              <a:rPr lang="tr-TR" b="1" dirty="0" smtClean="0"/>
              <a:t>Yaklaşım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Arkadaşlarınızın düşüncelerini abartmanız,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75955" y="1337229"/>
            <a:ext cx="647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366586" y="2885810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1570" y="28500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5" grpId="0"/>
      <p:bldP spid="47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955279" y="447664"/>
            <a:ext cx="4278971" cy="5211158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2935706" y="661737"/>
            <a:ext cx="104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431637" y="670997"/>
            <a:ext cx="145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12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327050" y="2937707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97190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84250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289124" y="5379990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38835" y="5414979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Dikdörtgen"/>
          <p:cNvSpPr/>
          <p:nvPr/>
        </p:nvSpPr>
        <p:spPr>
          <a:xfrm>
            <a:off x="354709" y="3161207"/>
            <a:ext cx="5829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Sınavda heyecanlanacağım, dikkatsizlikten hata yapacağım.</a:t>
            </a:r>
            <a:endParaRPr lang="id-ID" b="1" dirty="0" smtClean="0">
              <a:solidFill>
                <a:schemeClr val="bg1"/>
              </a:solidFill>
            </a:endParaRPr>
          </a:p>
        </p:txBody>
      </p:sp>
      <p:sp>
        <p:nvSpPr>
          <p:cNvPr id="118" name="117 Dikdörtgen"/>
          <p:cNvSpPr/>
          <p:nvPr/>
        </p:nvSpPr>
        <p:spPr>
          <a:xfrm>
            <a:off x="6311360" y="3158837"/>
            <a:ext cx="5055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Heyecanımı kontrol edebilirim ve dikkatli olabilirim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456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3238" y="2721752"/>
            <a:ext cx="10515600" cy="943431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Düşünce Biçiminin Düzenlenmesi (Olumlu Düşünmeyi Öğrenme)</a:t>
            </a:r>
            <a:r>
              <a:rPr lang="tr-TR" sz="2000" dirty="0" smtClean="0">
                <a:solidFill>
                  <a:srgbClr val="00B0F0"/>
                </a:solidFill>
              </a:rPr>
              <a:t/>
            </a:r>
            <a:br>
              <a:rPr lang="tr-TR" sz="2000" dirty="0" smtClean="0">
                <a:solidFill>
                  <a:srgbClr val="00B0F0"/>
                </a:solidFill>
              </a:rPr>
            </a:b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Olay-düşünce-davranış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 duygu birbiri ile bağlantılıdır. Olumsuz düşünceleri olumlu düşünceye dönüştürmemiz kaygımızın azalmasına neden olur.</a:t>
            </a:r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</a:rPr>
              <a:t>Örnek </a:t>
            </a:r>
            <a:br>
              <a:rPr lang="tr-TR" sz="2000" b="1" dirty="0" smtClean="0">
                <a:solidFill>
                  <a:srgbClr val="FF0000"/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</a:rPr>
              <a:t>(olumsuz örnek)</a:t>
            </a:r>
            <a:br>
              <a:rPr lang="tr-TR" sz="2000" b="1" dirty="0" smtClean="0">
                <a:solidFill>
                  <a:srgbClr val="FF0000"/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Olay: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Sınav kağıdı önünüzde. 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Bu sorular çok zor hiçbirisini yapamayacağım, bittim ben 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Duygu: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Kaygı, korku, çaresizlik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Davranış: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Bir türlü sorulara başlayamama, terleme, titreme 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Sonuç: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Başarısızlık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b="1" dirty="0" smtClean="0">
                <a:solidFill>
                  <a:srgbClr val="FF0000"/>
                </a:solidFill>
              </a:rPr>
              <a:t>(olumlu örnek)</a:t>
            </a:r>
            <a:br>
              <a:rPr lang="tr-TR" sz="2000" b="1" dirty="0" smtClean="0">
                <a:solidFill>
                  <a:srgbClr val="FF0000"/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Olay: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Sınav kağıdı önünüzde.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 sorular çok zor ama bir yerden başlamalıyım ve en azından bildiklerimi yapmalıyım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Duygu: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Rahatlık, hoşnut olma, kendine güven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Davranış: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Soruları yanıtlamaya başlama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Sonuç: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Başarı</a:t>
            </a:r>
            <a:b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tr-T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xmlns="" val="925311374"/>
              </p:ext>
            </p:extLst>
          </p:nvPr>
        </p:nvGraphicFramePr>
        <p:xfrm>
          <a:off x="3834063" y="657726"/>
          <a:ext cx="7932821" cy="575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810" y="1721255"/>
            <a:ext cx="3175728" cy="40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4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</a:t>
            </a:r>
            <a:r>
              <a:rPr lang="tr-TR" b="1" dirty="0" smtClean="0">
                <a:latin typeface="Raleway" panose="020B0003030101060003" pitchFamily="34" charset="0"/>
              </a:rPr>
              <a:t>.</a:t>
            </a:r>
            <a:r>
              <a:rPr lang="tr-TR" altLang="tr-T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</a:t>
            </a:r>
            <a:r>
              <a:rPr lang="tr-TR" b="1" dirty="0" smtClean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8" name="Group 33"/>
          <p:cNvGrpSpPr/>
          <p:nvPr/>
        </p:nvGrpSpPr>
        <p:grpSpPr>
          <a:xfrm>
            <a:off x="5963830" y="5470506"/>
            <a:ext cx="2266062" cy="735220"/>
            <a:chOff x="5944780" y="3794106"/>
            <a:chExt cx="2266062" cy="735220"/>
          </a:xfrm>
        </p:grpSpPr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TextBox 37"/>
            <p:cNvSpPr txBox="1"/>
            <p:nvPr/>
          </p:nvSpPr>
          <p:spPr>
            <a:xfrm>
              <a:off x="6337541" y="3960981"/>
              <a:ext cx="1745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Kendine Güven.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39" name="TextBox 3"/>
          <p:cNvSpPr txBox="1"/>
          <p:nvPr/>
        </p:nvSpPr>
        <p:spPr>
          <a:xfrm>
            <a:off x="8306427" y="4933950"/>
            <a:ext cx="3605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b="1" dirty="0" smtClean="0">
                <a:solidFill>
                  <a:srgbClr val="000000"/>
                </a:solidFill>
                <a:latin typeface="Comic Sans MS" pitchFamily="66" charset="0"/>
              </a:rPr>
              <a:t>Zihninizde </a:t>
            </a:r>
            <a:r>
              <a:rPr lang="tr-TR" altLang="tr-TR" b="1" dirty="0" smtClean="0">
                <a:solidFill>
                  <a:srgbClr val="000000"/>
                </a:solidFill>
                <a:latin typeface="Comic Sans MS" pitchFamily="66" charset="0"/>
              </a:rPr>
              <a:t>geçmişteki başarısızlıkları değil başarılarınızı vurgulayın.</a:t>
            </a:r>
          </a:p>
          <a:p>
            <a:r>
              <a:rPr lang="tr-TR" altLang="tr-T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Sınava kendinize güvenerek gir</a:t>
            </a:r>
            <a:endParaRPr lang="tr-TR" altLang="tr-TR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id-ID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886450" y="1333500"/>
            <a:ext cx="324114" cy="57155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9" y="3850408"/>
            <a:ext cx="3747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Yapamayacağınız </a:t>
            </a:r>
            <a:r>
              <a:rPr lang="tr-TR" b="1" dirty="0" smtClean="0">
                <a:latin typeface="Raleway" panose="020B0003030101060003" pitchFamily="34" charset="0"/>
              </a:rPr>
              <a:t>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</a:t>
            </a:r>
            <a:r>
              <a:rPr lang="tr-TR" b="1" dirty="0" smtClean="0">
                <a:latin typeface="Raleway" panose="020B0003030101060003" pitchFamily="34" charset="0"/>
              </a:rPr>
              <a:t>.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 </a:t>
            </a:r>
            <a:r>
              <a:rPr lang="tr-TR" sz="2000" b="1" dirty="0" smtClean="0"/>
              <a:t>S</a:t>
            </a:r>
            <a:r>
              <a:rPr lang="tr-TR" sz="2000" b="1" dirty="0" smtClean="0">
                <a:cs typeface="Times New Roman" pitchFamily="18" charset="0"/>
              </a:rPr>
              <a:t>ınav başarısı ile kişilik değerinizi bir tutmayı</a:t>
            </a:r>
            <a:r>
              <a:rPr lang="tr-TR" b="1" dirty="0" smtClean="0">
                <a:cs typeface="Times New Roman" pitchFamily="18" charset="0"/>
              </a:rPr>
              <a:t>n</a:t>
            </a:r>
            <a:r>
              <a:rPr lang="tr-TR" sz="1600" dirty="0" smtClean="0">
                <a:latin typeface="Comic Sans MS" pitchFamily="66" charset="0"/>
              </a:rPr>
              <a:t>.</a:t>
            </a:r>
          </a:p>
          <a:p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05" y="2510781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Yapamadığınız sorularla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88" y="4254723"/>
            <a:ext cx="3682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pPr algn="just"/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pPr algn="just"/>
            <a:r>
              <a:rPr lang="tr-TR" b="1" dirty="0" smtClean="0">
                <a:latin typeface="Raleway" panose="020B0003030101060003" pitchFamily="34" charset="0"/>
              </a:rPr>
              <a:t>mola verin ve derin nefes alın. </a:t>
            </a:r>
            <a:r>
              <a:rPr lang="tr-TR" b="1" dirty="0" smtClean="0">
                <a:solidFill>
                  <a:srgbClr val="000000"/>
                </a:solidFill>
                <a:latin typeface="Comic Sans MS" pitchFamily="66" charset="0"/>
                <a:ea typeface="Batang" pitchFamily="18" charset="-127"/>
              </a:rPr>
              <a:t>Zaman zaman duruşunuzu</a:t>
            </a:r>
            <a:r>
              <a:rPr lang="tr-TR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Comic Sans MS" pitchFamily="66" charset="0"/>
                <a:ea typeface="Batang" pitchFamily="18" charset="-127"/>
              </a:rPr>
              <a:t>değiştirin,bu sizi rahatlatacaktır</a:t>
            </a:r>
            <a:r>
              <a:rPr lang="tr-TR" b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8191500" y="5372100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000" b="1" dirty="0" smtClean="0">
                <a:solidFill>
                  <a:srgbClr val="000000"/>
                </a:solidFill>
              </a:rPr>
              <a:t>Sınav için olumlu düşünün</a:t>
            </a:r>
            <a:r>
              <a:rPr lang="tr-TR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tr-TR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pSp>
        <p:nvGrpSpPr>
          <p:cNvPr id="30" name="Group 11"/>
          <p:cNvGrpSpPr/>
          <p:nvPr/>
        </p:nvGrpSpPr>
        <p:grpSpPr>
          <a:xfrm>
            <a:off x="5906680" y="5332170"/>
            <a:ext cx="2266062" cy="736945"/>
            <a:chOff x="5944780" y="2227020"/>
            <a:chExt cx="2266062" cy="736945"/>
          </a:xfrm>
        </p:grpSpPr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6318085" y="2400091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Olumlu Düşün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886450" y="1333500"/>
            <a:ext cx="324114" cy="57155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u="sng" dirty="0" smtClean="0">
                <a:latin typeface="Comic Sans MS" pitchFamily="66" charset="0"/>
              </a:rPr>
              <a:t>Nefes alırken</a:t>
            </a:r>
            <a:r>
              <a:rPr lang="tr-TR" altLang="tr-TR" dirty="0" smtClean="0">
                <a:latin typeface="Comic Sans MS" pitchFamily="66" charset="0"/>
              </a:rPr>
              <a:t>; içinize rahatlığın, huzurun, mutluluğun dolduğunu ve vücudunuzun her köşesine ulaştığını hissedin.</a:t>
            </a:r>
          </a:p>
          <a:p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9" y="3850408"/>
            <a:ext cx="374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tr-TR" altLang="tr-TR" dirty="0" smtClean="0">
                <a:latin typeface="Comic Sans MS" pitchFamily="66" charset="0"/>
              </a:rPr>
              <a:t>Nefes </a:t>
            </a:r>
            <a:r>
              <a:rPr lang="tr-TR" altLang="tr-TR" u="sng" dirty="0" smtClean="0">
                <a:latin typeface="Comic Sans MS" pitchFamily="66" charset="0"/>
              </a:rPr>
              <a:t>burundan</a:t>
            </a:r>
            <a:r>
              <a:rPr lang="tr-TR" altLang="tr-TR" dirty="0" smtClean="0">
                <a:latin typeface="Comic Sans MS" pitchFamily="66" charset="0"/>
              </a:rPr>
              <a:t> alınmalı ve </a:t>
            </a:r>
            <a:r>
              <a:rPr lang="tr-TR" altLang="tr-TR" u="sng" dirty="0" smtClean="0">
                <a:latin typeface="Comic Sans MS" pitchFamily="66" charset="0"/>
              </a:rPr>
              <a:t>ağızdan</a:t>
            </a:r>
            <a:r>
              <a:rPr lang="tr-TR" altLang="tr-TR" dirty="0" smtClean="0">
                <a:latin typeface="Comic Sans MS" pitchFamily="66" charset="0"/>
              </a:rPr>
              <a:t> verilmelidir.</a:t>
            </a:r>
            <a:endParaRPr lang="tr-TR" altLang="tr-TR" dirty="0" smtClean="0"/>
          </a:p>
          <a:p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5" y="3221182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altLang="tr-TR" u="sng" dirty="0" smtClean="0">
              <a:latin typeface="Comic Sans MS" pitchFamily="66" charset="0"/>
            </a:endParaRPr>
          </a:p>
          <a:p>
            <a:pPr algn="just"/>
            <a:r>
              <a:rPr lang="tr-TR" altLang="tr-TR" u="sng" dirty="0" smtClean="0">
                <a:latin typeface="Comic Sans MS" pitchFamily="66" charset="0"/>
              </a:rPr>
              <a:t>Nefes </a:t>
            </a:r>
            <a:r>
              <a:rPr lang="tr-TR" altLang="tr-TR" u="sng" dirty="0" smtClean="0">
                <a:latin typeface="Comic Sans MS" pitchFamily="66" charset="0"/>
              </a:rPr>
              <a:t>verirken ise</a:t>
            </a:r>
            <a:r>
              <a:rPr lang="tr-TR" altLang="tr-TR" dirty="0" smtClean="0">
                <a:latin typeface="Comic Sans MS" pitchFamily="66" charset="0"/>
              </a:rPr>
              <a:t>; stresinizin ve onu oluşturan etkenlerin vücudunuzdan dışarı atıldığını düşleyin.</a:t>
            </a:r>
          </a:p>
          <a:p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35799" y="2400091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Rahatla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1901" y="3156143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Düşle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chemeClr val="tx1"/>
                </a:solidFill>
              </a:rPr>
              <a:t>Doğru Nefes</a:t>
            </a:r>
            <a:endParaRPr lang="id-ID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52855" y="1662545"/>
            <a:ext cx="332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tr-TR" sz="2400" dirty="0" smtClean="0"/>
              <a:t>Neleri değiştirmek istediğinize karar </a:t>
            </a:r>
            <a:r>
              <a:rPr lang="tr-TR" sz="2400" dirty="0" smtClean="0"/>
              <a:t>verin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</a:t>
            </a:r>
            <a:r>
              <a:rPr lang="tr-TR" b="1" dirty="0" smtClean="0"/>
              <a:t>Washington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007575"/>
                </a:solidFill>
              </a:rPr>
              <a:t>KENDİMİZİ MOTİVE ETME</a:t>
            </a:r>
            <a:endParaRPr lang="id-ID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6961909" y="4218708"/>
            <a:ext cx="4842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smtClean="0"/>
              <a:t>Kesin </a:t>
            </a:r>
            <a:r>
              <a:rPr lang="tr-TR" sz="2400" dirty="0" smtClean="0"/>
              <a:t>hedefler </a:t>
            </a:r>
            <a:r>
              <a:rPr lang="tr-TR" sz="2400" dirty="0" smtClean="0"/>
              <a:t>belirleyin.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Onlara </a:t>
            </a:r>
            <a:r>
              <a:rPr lang="tr-TR" sz="2400" dirty="0" smtClean="0"/>
              <a:t>ulaşmanın yollarını </a:t>
            </a:r>
            <a:r>
              <a:rPr lang="tr-TR" sz="2400" dirty="0" smtClean="0"/>
              <a:t>planlayın.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Kesin </a:t>
            </a:r>
            <a:r>
              <a:rPr lang="tr-TR" sz="2400" dirty="0" smtClean="0"/>
              <a:t>bir zamanlama </a:t>
            </a:r>
            <a:r>
              <a:rPr lang="tr-TR" sz="2400" dirty="0" smtClean="0"/>
              <a:t>yapın.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Bu </a:t>
            </a:r>
            <a:r>
              <a:rPr lang="tr-TR" sz="2400" dirty="0" smtClean="0"/>
              <a:t>süreçte acele etmeyin kararlı olun.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tr-TR" sz="2400" dirty="0" smtClean="0"/>
          </a:p>
          <a:p>
            <a:pPr>
              <a:buFont typeface="Wingdings" pitchFamily="2" charset="2"/>
              <a:buChar char="v"/>
            </a:pPr>
            <a:endParaRPr lang="tr-TR" sz="2400" dirty="0"/>
          </a:p>
        </p:txBody>
      </p:sp>
      <p:sp>
        <p:nvSpPr>
          <p:cNvPr id="40" name="39 Metin kutusu"/>
          <p:cNvSpPr txBox="1"/>
          <p:nvPr/>
        </p:nvSpPr>
        <p:spPr>
          <a:xfrm>
            <a:off x="7211291" y="2805545"/>
            <a:ext cx="4052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400" dirty="0" smtClean="0"/>
              <a:t>Önünüzdeki </a:t>
            </a:r>
            <a:r>
              <a:rPr lang="tr-TR" sz="2400" dirty="0" smtClean="0"/>
              <a:t>engelleri belirleyin.                         </a:t>
            </a:r>
            <a:endParaRPr lang="tr-TR" sz="2400" dirty="0" smtClean="0">
              <a:solidFill>
                <a:schemeClr val="accent2"/>
              </a:solidFill>
            </a:endParaRPr>
          </a:p>
          <a:p>
            <a:r>
              <a:rPr lang="tr-TR" sz="2400" dirty="0" smtClean="0"/>
              <a:t>Şimdi: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157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 animBg="1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582283"/>
            <a:ext cx="5402263" cy="2354228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5606333" y="4504623"/>
            <a:ext cx="4543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Emine ÖZCAN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Psikolojik Danışman ve Rehberlik Öğretmeni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499" y="2660001"/>
            <a:ext cx="442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        Rehberlik ve Araştırma Merkezi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110495" y="2422131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29389" y="1288680"/>
            <a:ext cx="4271211" cy="506767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60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5729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altLang="tr-TR" u="sng" dirty="0" smtClean="0">
                <a:latin typeface="Comic Sans MS" pitchFamily="66" charset="0"/>
              </a:rPr>
              <a:t/>
            </a:r>
            <a:br>
              <a:rPr lang="tr-TR" altLang="tr-TR" u="sng" dirty="0" smtClean="0">
                <a:latin typeface="Comic Sans MS" pitchFamily="66" charset="0"/>
              </a:rPr>
            </a:br>
            <a:r>
              <a:rPr lang="tr-TR" altLang="tr-TR" u="sng" dirty="0" smtClean="0">
                <a:latin typeface="Comic Sans MS" pitchFamily="66" charset="0"/>
              </a:rPr>
              <a:t/>
            </a:r>
            <a:br>
              <a:rPr lang="tr-TR" altLang="tr-TR" u="sng" dirty="0" smtClean="0">
                <a:latin typeface="Comic Sans MS" pitchFamily="66" charset="0"/>
              </a:rPr>
            </a:br>
            <a:r>
              <a:rPr lang="tr-TR" altLang="tr-TR" u="sng" dirty="0" smtClean="0">
                <a:latin typeface="Comic Sans MS" pitchFamily="66" charset="0"/>
              </a:rPr>
              <a:t>B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ir 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miktar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 kaygı</a:t>
            </a:r>
            <a:r>
              <a:rPr lang="tr-TR" altLang="tr-TR" dirty="0" smtClean="0">
                <a:latin typeface="Comic Sans MS" pitchFamily="66" charset="0"/>
              </a:rPr>
              <a:t>nın 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olumlu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 etkileri vardır. 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tr-TR" altLang="tr-TR" dirty="0" smtClean="0">
                <a:latin typeface="Comic Sans MS" pitchFamily="66" charset="0"/>
                <a:cs typeface="Times New Roman" pitchFamily="18" charset="0"/>
              </a:rPr>
            </a:br>
            <a:r>
              <a:rPr lang="tr-TR" altLang="tr-TR" dirty="0" smtClean="0">
                <a:latin typeface="Comic Sans MS" pitchFamily="66" charset="0"/>
              </a:rPr>
              <a:t/>
            </a:r>
            <a:br>
              <a:rPr lang="tr-TR" altLang="tr-TR" dirty="0" smtClean="0">
                <a:latin typeface="Comic Sans MS" pitchFamily="66" charset="0"/>
              </a:rPr>
            </a:b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Ancak 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aşırı kaygı durumu</a:t>
            </a:r>
            <a:r>
              <a:rPr lang="tr-TR" altLang="tr-TR" u="sng" dirty="0" smtClean="0">
                <a:latin typeface="Comic Sans MS" pitchFamily="66" charset="0"/>
              </a:rPr>
              <a:t> 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paniğe sebep olur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.</a:t>
            </a:r>
            <a:br>
              <a:rPr lang="tr-TR" altLang="tr-TR" dirty="0" smtClean="0">
                <a:latin typeface="Comic Sans MS" pitchFamily="66" charset="0"/>
                <a:cs typeface="Times New Roman" pitchFamily="18" charset="0"/>
              </a:rPr>
            </a:b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tr-TR" altLang="tr-TR" dirty="0" smtClean="0">
                <a:latin typeface="Comic Sans MS" pitchFamily="66" charset="0"/>
                <a:cs typeface="Times New Roman" pitchFamily="18" charset="0"/>
              </a:rPr>
            </a:b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Sınav 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aygısı</a:t>
            </a:r>
            <a:r>
              <a:rPr lang="tr-TR" altLang="tr-TR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;</a:t>
            </a:r>
            <a:r>
              <a:rPr lang="tr-TR" altLang="tr-TR" dirty="0" smtClean="0">
                <a:latin typeface="Comic Sans MS" pitchFamily="66" charset="0"/>
              </a:rPr>
              <a:t/>
            </a:r>
            <a:br>
              <a:rPr lang="tr-TR" altLang="tr-TR" dirty="0" smtClean="0">
                <a:latin typeface="Comic Sans MS" pitchFamily="66" charset="0"/>
              </a:rPr>
            </a:b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Her ya</a:t>
            </a:r>
            <a:r>
              <a:rPr lang="tr-TR" altLang="tr-TR" dirty="0" smtClean="0">
                <a:latin typeface="Comic Sans MS" pitchFamily="66" charset="0"/>
              </a:rPr>
              <a:t>ş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 grubundan öğrencinin </a:t>
            </a:r>
            <a:r>
              <a:rPr lang="tr-TR" altLang="tr-TR" dirty="0" smtClean="0">
                <a:latin typeface="Comic Sans MS" pitchFamily="66" charset="0"/>
              </a:rPr>
              <a:t/>
            </a:r>
            <a:br>
              <a:rPr lang="tr-TR" altLang="tr-TR" dirty="0" smtClean="0">
                <a:latin typeface="Comic Sans MS" pitchFamily="66" charset="0"/>
              </a:rPr>
            </a:b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ya</a:t>
            </a:r>
            <a:r>
              <a:rPr lang="tr-TR" altLang="tr-TR" dirty="0" smtClean="0">
                <a:latin typeface="Comic Sans MS" pitchFamily="66" charset="0"/>
              </a:rPr>
              <a:t>ş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adı</a:t>
            </a:r>
            <a:r>
              <a:rPr lang="tr-TR" altLang="tr-TR" dirty="0" smtClean="0">
                <a:latin typeface="Comic Sans MS" pitchFamily="66" charset="0"/>
              </a:rPr>
              <a:t>ğ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ı bir problemdir. </a:t>
            </a:r>
            <a:r>
              <a:rPr lang="tr-TR" altLang="tr-TR" dirty="0" smtClean="0">
                <a:latin typeface="Comic Sans MS" pitchFamily="66" charset="0"/>
              </a:rPr>
              <a:t>                                             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Ancak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tr-TR" altLang="tr-TR" dirty="0" smtClean="0">
                <a:latin typeface="Comic Sans MS" pitchFamily="66" charset="0"/>
              </a:rPr>
              <a:t> 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lang="tr-TR" altLang="tr-TR" u="sng" dirty="0" smtClean="0">
                <a:latin typeface="Comic Sans MS" pitchFamily="66" charset="0"/>
              </a:rPr>
              <a:t>ş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ılamayacak</a:t>
            </a:r>
            <a:r>
              <a:rPr lang="tr-TR" altLang="tr-TR" dirty="0" smtClean="0">
                <a:latin typeface="Comic Sans MS" pitchFamily="66" charset="0"/>
                <a:cs typeface="Times New Roman" pitchFamily="18" charset="0"/>
              </a:rPr>
              <a:t> bir problem 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de</a:t>
            </a:r>
            <a:r>
              <a:rPr lang="tr-TR" altLang="tr-TR" u="sng" dirty="0" smtClean="0">
                <a:latin typeface="Comic Sans MS" pitchFamily="66" charset="0"/>
              </a:rPr>
              <a:t>ğ</a:t>
            </a:r>
            <a:r>
              <a:rPr lang="tr-TR" altLang="tr-TR" u="sng" dirty="0" smtClean="0">
                <a:latin typeface="Comic Sans MS" pitchFamily="66" charset="0"/>
                <a:cs typeface="Times New Roman" pitchFamily="18" charset="0"/>
              </a:rPr>
              <a:t>ildir</a:t>
            </a:r>
            <a:r>
              <a:rPr lang="tr-TR" altLang="tr-TR" dirty="0" smtClean="0">
                <a:latin typeface="Comic Sans MS" pitchFamily="66" charset="0"/>
              </a:rPr>
              <a:t>!</a:t>
            </a:r>
            <a:r>
              <a:rPr lang="tr-TR" altLang="tr-TR" dirty="0" smtClean="0"/>
              <a:t> </a:t>
            </a:r>
            <a:br>
              <a:rPr lang="tr-TR" altLang="tr-TR" dirty="0" smtClean="0"/>
            </a:br>
            <a:r>
              <a:rPr lang="tr-TR" altLang="tr-TR" dirty="0" smtClean="0">
                <a:latin typeface="Comic Sans MS" pitchFamily="66" charset="0"/>
              </a:rPr>
              <a:t/>
            </a:r>
            <a:br>
              <a:rPr lang="tr-TR" altLang="tr-TR" dirty="0" smtClean="0">
                <a:latin typeface="Comic Sans MS" pitchFamily="66" charset="0"/>
              </a:rPr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1600" dirty="0" smtClean="0">
                <a:solidFill>
                  <a:srgbClr val="000000"/>
                </a:solidFill>
                <a:latin typeface="Comic Sans MS" pitchFamily="66" charset="0"/>
              </a:rPr>
              <a:t>Endişe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1600" dirty="0" smtClean="0">
                <a:solidFill>
                  <a:srgbClr val="000000"/>
                </a:solidFill>
                <a:latin typeface="Comic Sans MS" pitchFamily="66" charset="0"/>
              </a:rPr>
              <a:t>Öfke-Kızgınlık</a:t>
            </a:r>
            <a:r>
              <a:rPr lang="id-ID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1600" dirty="0" smtClean="0">
                <a:solidFill>
                  <a:srgbClr val="000000"/>
                </a:solidFill>
                <a:latin typeface="Comic Sans MS" pitchFamily="66" charset="0"/>
              </a:rPr>
              <a:t>Hayal </a:t>
            </a:r>
            <a:r>
              <a:rPr lang="tr-TR" altLang="tr-TR" sz="1600" dirty="0" smtClean="0">
                <a:solidFill>
                  <a:srgbClr val="000000"/>
                </a:solidFill>
                <a:latin typeface="Comic Sans MS" pitchFamily="66" charset="0"/>
              </a:rPr>
              <a:t>kırıklığı</a:t>
            </a:r>
            <a:r>
              <a:rPr lang="id-ID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72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1600" dirty="0" smtClean="0">
                <a:solidFill>
                  <a:srgbClr val="000000"/>
                </a:solidFill>
              </a:rPr>
              <a:t>Korku</a:t>
            </a:r>
            <a:r>
              <a:rPr lang="id-ID" sz="1600" b="1" dirty="0" smtClean="0"/>
              <a:t>,</a:t>
            </a:r>
            <a:endParaRPr lang="id-ID" sz="1600" b="1" dirty="0" smtClean="0"/>
          </a:p>
          <a:p>
            <a:endParaRPr lang="id-ID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272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Huzursuzluk</a:t>
            </a:r>
            <a:r>
              <a:rPr lang="tr-TR" sz="1600" b="1" dirty="0" smtClean="0"/>
              <a:t>,</a:t>
            </a:r>
            <a:endParaRPr lang="id-ID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35646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altLang="tr-TR" sz="1600" dirty="0" smtClean="0">
                <a:solidFill>
                  <a:srgbClr val="000000"/>
                </a:solidFill>
                <a:latin typeface="Comic Sans MS" pitchFamily="66" charset="0"/>
              </a:rPr>
              <a:t>Ümitsizlik, </a:t>
            </a:r>
          </a:p>
          <a:p>
            <a:pPr>
              <a:lnSpc>
                <a:spcPct val="90000"/>
              </a:lnSpc>
            </a:pPr>
            <a:r>
              <a:rPr lang="tr-TR" altLang="tr-TR" sz="1600" dirty="0" smtClean="0">
                <a:solidFill>
                  <a:srgbClr val="000000"/>
                </a:solidFill>
                <a:latin typeface="Comic Sans MS" pitchFamily="66" charset="0"/>
              </a:rPr>
              <a:t>Mahcubiyet</a:t>
            </a:r>
            <a:r>
              <a:rPr lang="id-ID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4000" b="1" dirty="0" smtClean="0">
                <a:solidFill>
                  <a:schemeClr val="tx1"/>
                </a:solidFill>
                <a:cs typeface="Times New Roman" pitchFamily="18" charset="0"/>
              </a:rPr>
              <a:t>Sınav Kaygısının </a:t>
            </a:r>
            <a:br>
              <a:rPr lang="tr-TR" sz="4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tr-TR" sz="4000" b="1" dirty="0" smtClean="0">
                <a:solidFill>
                  <a:schemeClr val="tx1"/>
                </a:solidFill>
                <a:cs typeface="Times New Roman" pitchFamily="18" charset="0"/>
              </a:rPr>
              <a:t>Sebep Olduğu </a:t>
            </a:r>
            <a:r>
              <a:rPr lang="tr-TR" sz="4000" b="1" dirty="0" smtClean="0">
                <a:solidFill>
                  <a:schemeClr val="tx1"/>
                </a:solidFill>
                <a:cs typeface="Times New Roman" pitchFamily="18" charset="0"/>
              </a:rPr>
              <a:t>Duygular</a:t>
            </a:r>
            <a:endParaRPr lang="id-ID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640290" y="1219200"/>
            <a:ext cx="4545321" cy="5338011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1" y="1933647"/>
            <a:ext cx="1852073" cy="160198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97943"/>
            <a:ext cx="1887350" cy="1526565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1021666" y="3094779"/>
            <a:ext cx="1991729" cy="183003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62713" y="1913409"/>
            <a:ext cx="1909633" cy="1533551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4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11618</TotalTime>
  <Words>819</Words>
  <Application>Microsoft Office PowerPoint</Application>
  <PresentationFormat>Özel</PresentationFormat>
  <Paragraphs>214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Slayt 1</vt:lpstr>
      <vt:lpstr>Slayt 2</vt:lpstr>
      <vt:lpstr>Sınav Kaygısı Nedir?</vt:lpstr>
      <vt:lpstr>Kaygı Düzeyi</vt:lpstr>
      <vt:lpstr>  Bir miktar kaygının olumlu etkileri vardır.   Ancak aşırı kaygı durumu paniğe sebep olur.   Sınav Kaygısı; Her yaş grubundan öğrencinin  yaşadığı bir problemdir.                                              Ancak,  aşılamayacak bir problem değildir!   </vt:lpstr>
      <vt:lpstr>Kaygı Düzeyi Başarıyı Nasıl Etkiler?</vt:lpstr>
      <vt:lpstr>Yüksek Kaygının Fiziksel Belirtileri?</vt:lpstr>
      <vt:lpstr>Yüksek Sınav Kaygısının  Sebep Olduğu Duygular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17</vt:lpstr>
      <vt:lpstr>Düşüncelerini Değiştir.</vt:lpstr>
      <vt:lpstr> Düşünce Biçiminin Düzenlenmesi (Olumlu Düşünmeyi Öğrenme)       Olay-düşünce-davranış ve duygu birbiri ile bağlantılıdır. Olumsuz düşünceleri olumlu düşünceye dönüştürmemiz kaygımızın azalmasına neden olur.   Örnek  (olumsuz örnek) Olay:           Sınav kağıdı önünüzde.  Düşünce:    Bu sorular çok zor hiçbirisini yapamayacağım, bittim ben  Duygu:        Kaygı, korku, çaresizlik Davranış:    Bir türlü sorulara başlayamama, terleme, titreme  Sonuç:         Başarısızlık   (olumlu örnek) Olay:        Sınav kağıdı önünüzde. Düşünce: Bu sorular çok zor ama bir yerden başlamalıyım ve en azından bildiklerimi yapmalıyım Duygu:      Rahatlık, hoşnut olma, kendine güven Davranış: Soruları yanıtlamaya başlama Sonuç:       Başarı  </vt:lpstr>
      <vt:lpstr>Sınavdan Önce</vt:lpstr>
      <vt:lpstr>Sınav Anında</vt:lpstr>
      <vt:lpstr>Doğru Nefes</vt:lpstr>
      <vt:lpstr>KENDİMİZİ MOTİVE ETME</vt:lpstr>
      <vt:lpstr>Sınav Sonucunuz Ne Olursa Olsun…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Pc</cp:lastModifiedBy>
  <cp:revision>591</cp:revision>
  <dcterms:created xsi:type="dcterms:W3CDTF">2014-12-21T04:26:02Z</dcterms:created>
  <dcterms:modified xsi:type="dcterms:W3CDTF">2019-12-19T22:04:57Z</dcterms:modified>
</cp:coreProperties>
</file>