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7"/>
  </p:notesMasterIdLst>
  <p:sldIdLst>
    <p:sldId id="260" r:id="rId2"/>
    <p:sldId id="264" r:id="rId3"/>
    <p:sldId id="378" r:id="rId4"/>
    <p:sldId id="393" r:id="rId5"/>
    <p:sldId id="381" r:id="rId6"/>
    <p:sldId id="379" r:id="rId7"/>
    <p:sldId id="390" r:id="rId8"/>
    <p:sldId id="394" r:id="rId9"/>
    <p:sldId id="382" r:id="rId10"/>
    <p:sldId id="383" r:id="rId11"/>
    <p:sldId id="385" r:id="rId12"/>
    <p:sldId id="395" r:id="rId13"/>
    <p:sldId id="386" r:id="rId14"/>
    <p:sldId id="391" r:id="rId15"/>
    <p:sldId id="400" r:id="rId16"/>
    <p:sldId id="401" r:id="rId17"/>
    <p:sldId id="387" r:id="rId18"/>
    <p:sldId id="402" r:id="rId19"/>
    <p:sldId id="388" r:id="rId20"/>
    <p:sldId id="396" r:id="rId21"/>
    <p:sldId id="397" r:id="rId22"/>
    <p:sldId id="398" r:id="rId23"/>
    <p:sldId id="392" r:id="rId24"/>
    <p:sldId id="399" r:id="rId25"/>
    <p:sldId id="267" r:id="rId26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  <p15:guide id="3" pos="393" userDrawn="1">
          <p15:clr>
            <a:srgbClr val="A4A3A4"/>
          </p15:clr>
        </p15:guide>
        <p15:guide id="4" pos="728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D136F"/>
    <a:srgbClr val="FEC200"/>
    <a:srgbClr val="E6AF00"/>
    <a:srgbClr val="FB85D4"/>
    <a:srgbClr val="FCA6DF"/>
    <a:srgbClr val="424242"/>
    <a:srgbClr val="18CAC2"/>
    <a:srgbClr val="D9D9D9"/>
    <a:srgbClr val="8FAADC"/>
    <a:srgbClr val="D0CE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Orta Stil 2 - Vurgu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F5AB1C69-6EDB-4FF4-983F-18BD219EF322}" styleName="Orta Stil 2 - Vurgu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21E4AEA4-8DFA-4A89-87EB-49C32662AFE0}" styleName="Orta Stil 2 - Vurgu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BC89EF96-8CEA-46FF-86C4-4CE0E7609802}" styleName="Açık Stil 3 - Vurgu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5DA37D80-6434-44D0-A028-1B22A696006F}" styleName="Açık Stil 3 - Vurgu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999" autoAdjust="0"/>
    <p:restoredTop sz="95405" autoAdjust="0"/>
  </p:normalViewPr>
  <p:slideViewPr>
    <p:cSldViewPr showGuides="1">
      <p:cViewPr varScale="1">
        <p:scale>
          <a:sx n="88" d="100"/>
          <a:sy n="88" d="100"/>
        </p:scale>
        <p:origin x="462" y="84"/>
      </p:cViewPr>
      <p:guideLst>
        <p:guide orient="horz" pos="2160"/>
        <p:guide pos="3840"/>
        <p:guide pos="393"/>
        <p:guide pos="7287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12053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3CB410A-F33F-4AB4-852F-D1CE6502B2C4}" type="datetimeFigureOut">
              <a:rPr lang="vi-VN" smtClean="0"/>
              <a:pPr/>
              <a:t>20/12/2019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3AA3FDB-E1FF-41D5-9DDE-74331BAB0AAA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2331071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688653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Slayt Görüntüsü Yer Tutucusu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Not Yer Tutucusu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r-TR"/>
          </a:p>
        </p:txBody>
      </p:sp>
      <p:sp>
        <p:nvSpPr>
          <p:cNvPr id="4" name="3 Slayt Numarası Yer Tutucusu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3AA3FDB-E1FF-41D5-9DDE-74331BAB0AAA}" type="slidenum">
              <a:rPr lang="vi-VN" smtClean="0"/>
              <a:pPr/>
              <a:t>5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4602293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4999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6215792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137344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>
            <a:lvl1pPr>
              <a:defRPr b="1">
                <a:latin typeface="+mj-lt"/>
              </a:defRPr>
            </a:lvl1pPr>
          </a:lstStyle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06761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922737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392" y="548680"/>
            <a:ext cx="10515600" cy="831627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70639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930231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0080" y="628579"/>
            <a:ext cx="11471920" cy="792088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4602389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277903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279303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0" y="6492875"/>
            <a:ext cx="4114800" cy="365125"/>
          </a:xfrm>
          <a:prstGeom prst="rect">
            <a:avLst/>
          </a:prstGeom>
        </p:spPr>
        <p:txBody>
          <a:bodyPr/>
          <a:lstStyle/>
          <a:p>
            <a:r>
              <a:rPr lang="vi-VN" smtClean="0"/>
              <a:t>www.rehberlikservisim.com</a:t>
            </a:r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992544" y="6453337"/>
            <a:ext cx="1103026" cy="360040"/>
          </a:xfrm>
          <a:prstGeom prst="rect">
            <a:avLst/>
          </a:prstGeom>
        </p:spPr>
        <p:txBody>
          <a:bodyPr/>
          <a:lstStyle/>
          <a:p>
            <a:fld id="{E213A541-A0C9-4ED3-8864-813A5C544B59}" type="slidenum">
              <a:rPr lang="vi-VN" smtClean="0"/>
              <a:pPr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7002050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" name="组合 15"/>
          <p:cNvGrpSpPr>
            <a:grpSpLocks/>
          </p:cNvGrpSpPr>
          <p:nvPr userDrawn="1"/>
        </p:nvGrpSpPr>
        <p:grpSpPr bwMode="auto">
          <a:xfrm>
            <a:off x="0" y="6453336"/>
            <a:ext cx="12192000" cy="404664"/>
            <a:chOff x="0" y="4681728"/>
            <a:chExt cx="9163025" cy="377952"/>
          </a:xfrm>
        </p:grpSpPr>
        <p:sp>
          <p:nvSpPr>
            <p:cNvPr id="13" name="矩形 3"/>
            <p:cNvSpPr/>
            <p:nvPr/>
          </p:nvSpPr>
          <p:spPr>
            <a:xfrm>
              <a:off x="0" y="4681728"/>
              <a:ext cx="9163025" cy="377952"/>
            </a:xfrm>
            <a:prstGeom prst="rect">
              <a:avLst/>
            </a:prstGeom>
            <a:solidFill>
              <a:schemeClr val="bg2">
                <a:lumMod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4" name="矩形 4"/>
            <p:cNvSpPr/>
            <p:nvPr/>
          </p:nvSpPr>
          <p:spPr>
            <a:xfrm>
              <a:off x="8785201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5" name="矩形 5"/>
            <p:cNvSpPr/>
            <p:nvPr/>
          </p:nvSpPr>
          <p:spPr>
            <a:xfrm>
              <a:off x="0" y="4681728"/>
              <a:ext cx="377824" cy="377952"/>
            </a:xfrm>
            <a:prstGeom prst="rect">
              <a:avLst/>
            </a:prstGeom>
            <a:solidFill>
              <a:schemeClr val="accent5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6" name="等腰三角形 6"/>
            <p:cNvSpPr/>
            <p:nvPr/>
          </p:nvSpPr>
          <p:spPr>
            <a:xfrm rot="5400000">
              <a:off x="8910592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  <p:sp>
          <p:nvSpPr>
            <p:cNvPr id="17" name="等腰三角形 7"/>
            <p:cNvSpPr/>
            <p:nvPr/>
          </p:nvSpPr>
          <p:spPr>
            <a:xfrm rot="16200000">
              <a:off x="125391" y="4815142"/>
              <a:ext cx="127043" cy="111125"/>
            </a:xfrm>
            <a:prstGeom prst="triangl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2400">
                <a:solidFill>
                  <a:prstClr val="white"/>
                </a:solidFill>
              </a:endParaRPr>
            </a:p>
          </p:txBody>
        </p:sp>
      </p:grpSp>
      <p:grpSp>
        <p:nvGrpSpPr>
          <p:cNvPr id="18" name="组合 24"/>
          <p:cNvGrpSpPr>
            <a:grpSpLocks/>
          </p:cNvGrpSpPr>
          <p:nvPr userDrawn="1"/>
        </p:nvGrpSpPr>
        <p:grpSpPr bwMode="auto">
          <a:xfrm>
            <a:off x="-9600" y="500528"/>
            <a:ext cx="12217400" cy="671101"/>
            <a:chOff x="0" y="242094"/>
            <a:chExt cx="9163025" cy="564356"/>
          </a:xfrm>
        </p:grpSpPr>
        <p:grpSp>
          <p:nvGrpSpPr>
            <p:cNvPr id="25" name="组合 9"/>
            <p:cNvGrpSpPr>
              <a:grpSpLocks/>
            </p:cNvGrpSpPr>
            <p:nvPr/>
          </p:nvGrpSpPr>
          <p:grpSpPr bwMode="auto">
            <a:xfrm flipH="1">
              <a:off x="9060600" y="242094"/>
              <a:ext cx="102425" cy="564356"/>
              <a:chOff x="7668348" y="242094"/>
              <a:chExt cx="98744" cy="564356"/>
            </a:xfrm>
          </p:grpSpPr>
          <p:sp>
            <p:nvSpPr>
              <p:cNvPr id="32" name="矩形 16"/>
              <p:cNvSpPr/>
              <p:nvPr/>
            </p:nvSpPr>
            <p:spPr>
              <a:xfrm>
                <a:off x="7668348" y="242468"/>
                <a:ext cx="62748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33" name="直接连接符 17"/>
              <p:cNvCxnSpPr/>
              <p:nvPr/>
            </p:nvCxnSpPr>
            <p:spPr>
              <a:xfrm>
                <a:off x="7767827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7" name="组合 3"/>
            <p:cNvGrpSpPr>
              <a:grpSpLocks/>
            </p:cNvGrpSpPr>
            <p:nvPr/>
          </p:nvGrpSpPr>
          <p:grpSpPr bwMode="auto">
            <a:xfrm>
              <a:off x="0" y="242094"/>
              <a:ext cx="480244" cy="564356"/>
              <a:chOff x="0" y="242094"/>
              <a:chExt cx="480244" cy="564356"/>
            </a:xfrm>
          </p:grpSpPr>
          <p:sp>
            <p:nvSpPr>
              <p:cNvPr id="28" name="矩形 12"/>
              <p:cNvSpPr/>
              <p:nvPr/>
            </p:nvSpPr>
            <p:spPr>
              <a:xfrm>
                <a:off x="0" y="242468"/>
                <a:ext cx="425449" cy="564610"/>
              </a:xfrm>
              <a:prstGeom prst="rect">
                <a:avLst/>
              </a:prstGeom>
              <a:solidFill>
                <a:schemeClr val="accent5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sz="2400">
                  <a:solidFill>
                    <a:prstClr val="white"/>
                  </a:solidFill>
                </a:endParaRPr>
              </a:p>
            </p:txBody>
          </p:sp>
          <p:cxnSp>
            <p:nvCxnSpPr>
              <p:cNvPr id="29" name="直接连接符 13"/>
              <p:cNvCxnSpPr/>
              <p:nvPr/>
            </p:nvCxnSpPr>
            <p:spPr>
              <a:xfrm>
                <a:off x="481012" y="242468"/>
                <a:ext cx="0" cy="564610"/>
              </a:xfrm>
              <a:prstGeom prst="line">
                <a:avLst/>
              </a:prstGeom>
              <a:ln w="28575">
                <a:solidFill>
                  <a:schemeClr val="accent5">
                    <a:lumMod val="75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4" name="TextBox 3"/>
          <p:cNvSpPr txBox="1"/>
          <p:nvPr userDrawn="1"/>
        </p:nvSpPr>
        <p:spPr>
          <a:xfrm>
            <a:off x="10992544" y="719118"/>
            <a:ext cx="108012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0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COMPANY NAME</a:t>
            </a:r>
            <a:endParaRPr lang="vi-VN" sz="10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43" name="TextBox 42"/>
          <p:cNvSpPr txBox="1"/>
          <p:nvPr userDrawn="1"/>
        </p:nvSpPr>
        <p:spPr>
          <a:xfrm>
            <a:off x="10992544" y="908720"/>
            <a:ext cx="1008112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100" smtClean="0">
                <a:solidFill>
                  <a:schemeClr val="tx1">
                    <a:lumMod val="75000"/>
                    <a:lumOff val="25000"/>
                  </a:schemeClr>
                </a:solidFill>
              </a:rPr>
              <a:t>ABS.COM</a:t>
            </a:r>
            <a:endParaRPr lang="vi-VN" sz="110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cxnSp>
        <p:nvCxnSpPr>
          <p:cNvPr id="48" name="Straight Connector 47"/>
          <p:cNvCxnSpPr/>
          <p:nvPr userDrawn="1"/>
        </p:nvCxnSpPr>
        <p:spPr>
          <a:xfrm>
            <a:off x="10992544" y="935142"/>
            <a:ext cx="1008112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1" name="Group 20"/>
          <p:cNvGrpSpPr/>
          <p:nvPr userDrawn="1"/>
        </p:nvGrpSpPr>
        <p:grpSpPr>
          <a:xfrm>
            <a:off x="10272464" y="663642"/>
            <a:ext cx="645677" cy="533110"/>
            <a:chOff x="473446" y="6325727"/>
            <a:chExt cx="645677" cy="533110"/>
          </a:xfrm>
        </p:grpSpPr>
        <p:grpSp>
          <p:nvGrpSpPr>
            <p:cNvPr id="22" name="Group 21"/>
            <p:cNvGrpSpPr/>
            <p:nvPr userDrawn="1"/>
          </p:nvGrpSpPr>
          <p:grpSpPr>
            <a:xfrm>
              <a:off x="473446" y="6325727"/>
              <a:ext cx="645677" cy="533110"/>
              <a:chOff x="1614488" y="2814638"/>
              <a:chExt cx="3513263" cy="2918618"/>
            </a:xfrm>
          </p:grpSpPr>
          <p:sp>
            <p:nvSpPr>
              <p:cNvPr id="24" name="AutoShape 10"/>
              <p:cNvSpPr>
                <a:spLocks noChangeArrowheads="1"/>
              </p:cNvSpPr>
              <p:nvPr/>
            </p:nvSpPr>
            <p:spPr bwMode="gray">
              <a:xfrm>
                <a:off x="1614488" y="2814638"/>
                <a:ext cx="3513263" cy="2918618"/>
              </a:xfrm>
              <a:prstGeom prst="hexagon">
                <a:avLst>
                  <a:gd name="adj" fmla="val 28916"/>
                  <a:gd name="vf" fmla="val 115470"/>
                </a:avLst>
              </a:prstGeom>
              <a:gradFill rotWithShape="1">
                <a:gsLst>
                  <a:gs pos="0">
                    <a:srgbClr val="E6E6E6"/>
                  </a:gs>
                  <a:gs pos="7500">
                    <a:schemeClr val="accent5"/>
                  </a:gs>
                  <a:gs pos="26500">
                    <a:srgbClr val="E6E6E6"/>
                  </a:gs>
                  <a:gs pos="34000">
                    <a:schemeClr val="accent5"/>
                  </a:gs>
                  <a:gs pos="46500">
                    <a:srgbClr val="E6E6E6"/>
                  </a:gs>
                  <a:gs pos="50000">
                    <a:srgbClr val="FFFFFF"/>
                  </a:gs>
                  <a:gs pos="53500">
                    <a:srgbClr val="E6E6E6"/>
                  </a:gs>
                  <a:gs pos="66000">
                    <a:schemeClr val="accent5"/>
                  </a:gs>
                  <a:gs pos="73500">
                    <a:srgbClr val="E6E6E6"/>
                  </a:gs>
                  <a:gs pos="92500">
                    <a:schemeClr val="accent5"/>
                  </a:gs>
                  <a:gs pos="100000">
                    <a:srgbClr val="E6E6E6"/>
                  </a:gs>
                </a:gsLst>
                <a:lin ang="2700000" scaled="1"/>
              </a:gradFill>
              <a:ln w="9525">
                <a:solidFill>
                  <a:srgbClr val="C0C0C0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  <p:sp>
            <p:nvSpPr>
              <p:cNvPr id="26" name="AutoShape 11"/>
              <p:cNvSpPr>
                <a:spLocks noChangeArrowheads="1"/>
              </p:cNvSpPr>
              <p:nvPr/>
            </p:nvSpPr>
            <p:spPr bwMode="gray">
              <a:xfrm>
                <a:off x="1827205" y="2990456"/>
                <a:ext cx="3087826" cy="2566978"/>
              </a:xfrm>
              <a:prstGeom prst="hexagon">
                <a:avLst>
                  <a:gd name="adj" fmla="val 28896"/>
                  <a:gd name="vf" fmla="val 115470"/>
                </a:avLst>
              </a:prstGeom>
              <a:solidFill>
                <a:schemeClr val="accent5"/>
              </a:solidFill>
              <a:ln w="9525">
                <a:solidFill>
                  <a:schemeClr val="accent5">
                    <a:lumMod val="75000"/>
                  </a:schemeClr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Calibri" panose="020F0502020204030204" pitchFamily="34" charset="0"/>
                    <a:cs typeface="Arial" panose="020B0604020202020204" pitchFamily="34" charset="0"/>
                  </a:defRPr>
                </a:lvl9pPr>
              </a:lstStyle>
              <a:p>
                <a:pPr algn="ctr"/>
                <a:endParaRPr lang="vi-VN">
                  <a:solidFill>
                    <a:srgbClr val="FFFFFF"/>
                  </a:solidFill>
                  <a:latin typeface="Verdana" panose="020B0604030504040204" pitchFamily="34" charset="0"/>
                </a:endParaRPr>
              </a:p>
            </p:txBody>
          </p:sp>
        </p:grpSp>
        <p:sp>
          <p:nvSpPr>
            <p:cNvPr id="23" name="TextBox 22"/>
            <p:cNvSpPr txBox="1"/>
            <p:nvPr userDrawn="1"/>
          </p:nvSpPr>
          <p:spPr>
            <a:xfrm>
              <a:off x="549026" y="6381328"/>
              <a:ext cx="499268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smtClean="0">
                  <a:solidFill>
                    <a:schemeClr val="bg1"/>
                  </a:solidFill>
                  <a:latin typeface="+mj-lt"/>
                </a:rPr>
                <a:t>Your Logo</a:t>
              </a:r>
              <a:endParaRPr lang="vi-VN" sz="1100" b="1">
                <a:solidFill>
                  <a:schemeClr val="bg1"/>
                </a:solidFill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3481853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75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  <p:hf sldNum="0"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 txBox="1">
            <a:spLocks/>
          </p:cNvSpPr>
          <p:nvPr/>
        </p:nvSpPr>
        <p:spPr>
          <a:xfrm>
            <a:off x="-21538" y="3068961"/>
            <a:ext cx="12192000" cy="2736303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tr-TR" sz="8800" b="1" dirty="0" smtClean="0">
                <a:ln w="19050">
                  <a:solidFill>
                    <a:schemeClr val="tx2">
                      <a:tint val="1000"/>
                    </a:schemeClr>
                  </a:solidFill>
                  <a:prstDash val="solid"/>
                </a:ln>
                <a:solidFill>
                  <a:schemeClr val="accent3"/>
                </a:solidFill>
                <a:effectLst>
                  <a:outerShdw blurRad="50000" dist="50800" dir="7500000" algn="tl">
                    <a:srgbClr val="000000">
                      <a:shade val="5000"/>
                      <a:alpha val="35000"/>
                    </a:srgbClr>
                  </a:outerShdw>
                </a:effectLst>
              </a:rPr>
              <a:t>LİSELERE GEÇİŞ SİSTEMİ</a:t>
            </a:r>
            <a:endParaRPr lang="en-US" sz="8800" b="1" dirty="0">
              <a:ln w="19050">
                <a:solidFill>
                  <a:schemeClr val="tx2">
                    <a:tint val="1000"/>
                  </a:schemeClr>
                </a:solidFill>
                <a:prstDash val="solid"/>
              </a:ln>
              <a:solidFill>
                <a:schemeClr val="accent3"/>
              </a:solidFill>
              <a:effectLst>
                <a:outerShdw blurRad="50000" dist="50800" dir="7500000" algn="tl">
                  <a:srgbClr val="000000">
                    <a:shade val="5000"/>
                    <a:alpha val="35000"/>
                  </a:srgbClr>
                </a:outerShdw>
              </a:effectLst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3791744" y="5805264"/>
            <a:ext cx="4967217" cy="11079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6600" b="1" dirty="0" smtClean="0">
                <a:solidFill>
                  <a:schemeClr val="accent3"/>
                </a:solidFill>
              </a:rPr>
              <a:t>2020</a:t>
            </a:r>
            <a:endParaRPr lang="en-US" sz="6600" b="1" dirty="0">
              <a:solidFill>
                <a:schemeClr val="accent3"/>
              </a:solidFill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527028" y="281139"/>
            <a:ext cx="5616624" cy="31547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199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solidFill>
                  <a:schemeClr val="accent4">
                    <a:lumMod val="75000"/>
                  </a:schemeClr>
                </a:solidFill>
                <a:effectLst>
                  <a:outerShdw blurRad="50800" algn="tl" rotWithShape="0">
                    <a:srgbClr val="000000"/>
                  </a:outerShdw>
                </a:effectLst>
                <a:latin typeface="Aharoni" pitchFamily="2" charset="-79"/>
                <a:cs typeface="Aharoni" pitchFamily="2" charset="-79"/>
              </a:rPr>
              <a:t>LGS</a:t>
            </a:r>
            <a:endParaRPr lang="tr-TR" sz="199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solidFill>
                <a:schemeClr val="accent4">
                  <a:lumMod val="75000"/>
                </a:schemeClr>
              </a:solidFill>
              <a:effectLst>
                <a:outerShdw blurRad="50800" algn="tl" rotWithShape="0">
                  <a:srgbClr val="000000"/>
                </a:outerShdw>
              </a:effectLst>
              <a:latin typeface="Aharoni" pitchFamily="2" charset="-79"/>
              <a:cs typeface="Aharoni" pitchFamily="2" charset="-79"/>
            </a:endParaRPr>
          </a:p>
        </p:txBody>
      </p:sp>
      <p:pic>
        <p:nvPicPr>
          <p:cNvPr id="2" name="Resim 1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941" y="1690"/>
            <a:ext cx="3024554" cy="30245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80036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3600400" cy="4896544"/>
          </a:xfrm>
          <a:prstGeom prst="rect">
            <a:avLst/>
          </a:prstGeom>
          <a:pattFill prst="pct30">
            <a:fgClr>
              <a:srgbClr val="FB85D4"/>
            </a:fgClr>
            <a:bgClr>
              <a:schemeClr val="bg1"/>
            </a:bgClr>
          </a:patt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SORULAR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4799856" y="1687024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orular çoktan seçmeli TEST şeklinde  olacak.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grpSp>
        <p:nvGrpSpPr>
          <p:cNvPr id="47" name="Grup 46"/>
          <p:cNvGrpSpPr/>
          <p:nvPr/>
        </p:nvGrpSpPr>
        <p:grpSpPr>
          <a:xfrm>
            <a:off x="623392" y="1938536"/>
            <a:ext cx="936104" cy="4277072"/>
            <a:chOff x="623392" y="1938536"/>
            <a:chExt cx="936104" cy="4277072"/>
          </a:xfrm>
        </p:grpSpPr>
        <p:sp>
          <p:nvSpPr>
            <p:cNvPr id="4" name="Oval 3"/>
            <p:cNvSpPr/>
            <p:nvPr/>
          </p:nvSpPr>
          <p:spPr>
            <a:xfrm>
              <a:off x="623392" y="3018656"/>
              <a:ext cx="914400" cy="914400"/>
            </a:xfrm>
            <a:prstGeom prst="ellipse">
              <a:avLst/>
            </a:prstGeom>
            <a:ln w="76200"/>
          </p:spPr>
          <p:style>
            <a:lnRef idx="1">
              <a:schemeClr val="dk1"/>
            </a:lnRef>
            <a:fillRef idx="2">
              <a:schemeClr val="dk1"/>
            </a:fillRef>
            <a:effectRef idx="1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39" name="Oval 38"/>
            <p:cNvSpPr/>
            <p:nvPr/>
          </p:nvSpPr>
          <p:spPr>
            <a:xfrm>
              <a:off x="645096" y="1938536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0" name="Oval 39"/>
            <p:cNvSpPr/>
            <p:nvPr/>
          </p:nvSpPr>
          <p:spPr>
            <a:xfrm>
              <a:off x="645096" y="4149080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  <p:sp>
          <p:nvSpPr>
            <p:cNvPr id="41" name="Oval 40"/>
            <p:cNvSpPr/>
            <p:nvPr/>
          </p:nvSpPr>
          <p:spPr>
            <a:xfrm>
              <a:off x="645096" y="5301208"/>
              <a:ext cx="914400" cy="914400"/>
            </a:xfrm>
            <a:prstGeom prst="ellipse">
              <a:avLst/>
            </a:prstGeom>
            <a:ln w="76200"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sp>
        <p:nvSpPr>
          <p:cNvPr id="42" name="Dikdörtgen 41"/>
          <p:cNvSpPr/>
          <p:nvPr/>
        </p:nvSpPr>
        <p:spPr>
          <a:xfrm>
            <a:off x="1847528" y="1929606"/>
            <a:ext cx="611065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dirty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A</a:t>
            </a:r>
          </a:p>
        </p:txBody>
      </p:sp>
      <p:sp>
        <p:nvSpPr>
          <p:cNvPr id="43" name="Dikdörtgen 42"/>
          <p:cNvSpPr/>
          <p:nvPr/>
        </p:nvSpPr>
        <p:spPr>
          <a:xfrm>
            <a:off x="1847528" y="304186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B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4" name="Dikdörtgen 43"/>
          <p:cNvSpPr/>
          <p:nvPr/>
        </p:nvSpPr>
        <p:spPr>
          <a:xfrm>
            <a:off x="1847528" y="4161854"/>
            <a:ext cx="5725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C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45" name="Dikdörtgen 44"/>
          <p:cNvSpPr/>
          <p:nvPr/>
        </p:nvSpPr>
        <p:spPr>
          <a:xfrm>
            <a:off x="1847528" y="5241974"/>
            <a:ext cx="62068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tr-TR" sz="5400" b="1" cap="none" spc="0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D</a:t>
            </a:r>
            <a:endParaRPr lang="tr-TR" sz="5400" b="1" cap="none" spc="0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14" name="Title 13"/>
          <p:cNvSpPr txBox="1">
            <a:spLocks/>
          </p:cNvSpPr>
          <p:nvPr/>
        </p:nvSpPr>
        <p:spPr>
          <a:xfrm>
            <a:off x="4799856" y="3730967"/>
            <a:ext cx="6480720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3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 yanlış cevap 1 Doğruyu götürecek.</a:t>
            </a:r>
            <a:endParaRPr lang="en-US" sz="4000" b="1" i="1" dirty="0">
              <a:solidFill>
                <a:schemeClr val="accent3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16" name="16 Metin kutusu"/>
          <p:cNvSpPr txBox="1"/>
          <p:nvPr/>
        </p:nvSpPr>
        <p:spPr>
          <a:xfrm>
            <a:off x="2639616" y="645789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35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4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500"/>
                            </p:stCondLst>
                            <p:childTnLst>
                              <p:par>
                                <p:cTn id="3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  <p:bldP spid="42" grpId="0"/>
      <p:bldP spid="43" grpId="0"/>
      <p:bldP spid="44" grpId="0"/>
      <p:bldP spid="45" grpId="0"/>
      <p:bldP spid="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KAÇ OTURUM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6312024" y="2780928"/>
            <a:ext cx="5407484" cy="1354217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 sayısal ve sözel  bölümden oluşacak.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16 Metin kutusu"/>
          <p:cNvSpPr txBox="1"/>
          <p:nvPr/>
        </p:nvSpPr>
        <p:spPr>
          <a:xfrm>
            <a:off x="2639616" y="6453336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SINAV SÜRESİ VE BAŞLAMA SAATİ?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pic>
        <p:nvPicPr>
          <p:cNvPr id="1027" name="Picture 3" descr="C:\Users\muhammed\Desktop\ata deneme sınavı nisan\images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9376" y="1844824"/>
            <a:ext cx="2736304" cy="3183584"/>
          </a:xfrm>
          <a:prstGeom prst="rect">
            <a:avLst/>
          </a:prstGeom>
          <a:noFill/>
        </p:spPr>
      </p:pic>
      <p:graphicFrame>
        <p:nvGraphicFramePr>
          <p:cNvPr id="8" name="7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58737218"/>
              </p:ext>
            </p:extLst>
          </p:nvPr>
        </p:nvGraphicFramePr>
        <p:xfrm>
          <a:off x="3863752" y="4221088"/>
          <a:ext cx="7920880" cy="1960880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32248"/>
                <a:gridCol w="1569775"/>
                <a:gridCol w="2091112"/>
                <a:gridCol w="2027745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Sayısal</a:t>
                      </a:r>
                      <a:r>
                        <a:rPr lang="tr-TR" sz="2800" baseline="0" dirty="0" smtClean="0"/>
                        <a:t>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000" b="1" dirty="0" smtClean="0"/>
                        <a:t>Soru Sayısı</a:t>
                      </a:r>
                    </a:p>
                    <a:p>
                      <a:pPr algn="ctr"/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Matematik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40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11:30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2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80 Dakika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Fen ve Teknoloji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9" name="8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6647709"/>
              </p:ext>
            </p:extLst>
          </p:nvPr>
        </p:nvGraphicFramePr>
        <p:xfrm>
          <a:off x="3863752" y="1268760"/>
          <a:ext cx="7848872" cy="2702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232248"/>
                <a:gridCol w="1481197"/>
                <a:gridCol w="2173209"/>
                <a:gridCol w="1962218"/>
              </a:tblGrid>
              <a:tr h="370840">
                <a:tc gridSpan="4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Sözel Bölüm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Ders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Soru Sayısı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</a:t>
                      </a:r>
                      <a:r>
                        <a:rPr lang="tr-TR" sz="2000" b="1" baseline="0" dirty="0" smtClean="0"/>
                        <a:t> Başlama Saati</a:t>
                      </a:r>
                      <a:endParaRPr lang="tr-TR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/>
                        <a:t>Sınav Süresi</a:t>
                      </a:r>
                      <a:endParaRPr lang="tr-TR" sz="20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Türkçe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50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algn="ctr"/>
                      <a:r>
                        <a:rPr lang="tr-TR" sz="2400" b="1" dirty="0" smtClean="0"/>
                        <a:t>9:30</a:t>
                      </a:r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  <a:tc rowSpan="4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tr-TR" sz="2400" b="1" dirty="0" smtClean="0"/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tr-TR" sz="2400" b="1" dirty="0" smtClean="0"/>
                        <a:t>75 Dakika</a:t>
                      </a:r>
                    </a:p>
                    <a:p>
                      <a:pPr algn="ctr"/>
                      <a:endParaRPr lang="tr-TR" sz="2400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İnkılâp Tarihi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Din Kültürü ve A.B.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b="1" dirty="0" smtClean="0"/>
                        <a:t>Yabancı Dil</a:t>
                      </a:r>
                      <a:endParaRPr lang="tr-TR" b="1" dirty="0">
                        <a:solidFill>
                          <a:schemeClr val="accent5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16 Metin kutusu"/>
          <p:cNvSpPr txBox="1"/>
          <p:nvPr/>
        </p:nvSpPr>
        <p:spPr>
          <a:xfrm>
            <a:off x="2639616" y="645789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4695646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800" decel="100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8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4896544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ZORUNLU MU?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697443" y="2545160"/>
            <a:ext cx="6480720" cy="196977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ctr"/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Sınava isteyen öğrenciler girecek, zorunlu olmayacak.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16 Metin kutusu"/>
          <p:cNvSpPr txBox="1"/>
          <p:nvPr/>
        </p:nvSpPr>
        <p:spPr>
          <a:xfrm>
            <a:off x="2639616" y="6457890"/>
            <a:ext cx="640871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3387998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LİSELERE TERCİH İŞLEMLERİ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263352" y="1693662"/>
            <a:ext cx="11665296" cy="1354217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ınavla öğrenci alan okullardan en fazla 5 okul tercih edilecek</a:t>
            </a:r>
            <a:r>
              <a:rPr lang="tr-TR" sz="40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.</a:t>
            </a:r>
            <a:endParaRPr lang="en-US" sz="4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263352" y="3639340"/>
            <a:ext cx="11665296" cy="1969770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4000" b="1" i="1" dirty="0" smtClean="0">
                <a:solidFill>
                  <a:schemeClr val="bg1"/>
                </a:solidFill>
                <a:latin typeface="+mj-lt"/>
                <a:ea typeface="Roboto Condensed" panose="02000000000000000000" pitchFamily="2" charset="0"/>
              </a:rPr>
              <a:t>Herhangi bir okula yerleşememesi durumunda; </a:t>
            </a:r>
            <a:r>
              <a:rPr lang="tr-TR" sz="4000" b="1" i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  <a:ea typeface="Roboto Condensed" panose="02000000000000000000" pitchFamily="2" charset="0"/>
              </a:rPr>
              <a:t>sınavsız öğrenci alan okullardan birine tercihlerine göre yerleştirilecek.</a:t>
            </a:r>
            <a:endParaRPr lang="en-US" sz="4000" b="1" i="1" dirty="0">
              <a:solidFill>
                <a:schemeClr val="tx1">
                  <a:lumMod val="95000"/>
                  <a:lumOff val="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16 Metin kutusu"/>
          <p:cNvSpPr txBox="1"/>
          <p:nvPr/>
        </p:nvSpPr>
        <p:spPr>
          <a:xfrm>
            <a:off x="1919536" y="645789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799376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5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3826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pPr algn="ctr"/>
            <a:r>
              <a:rPr lang="tr-TR" sz="3200" b="1" dirty="0" smtClean="0">
                <a:latin typeface="Algerian" panose="04020705040A02060702" pitchFamily="82" charset="0"/>
              </a:rPr>
              <a:t>MERKEZİ SINAVLA ÖĞRENCİ ALAN BAZI OKULLARIN TABAN PUANLARI</a:t>
            </a:r>
            <a:endParaRPr lang="tr-TR" sz="3200" b="1" dirty="0">
              <a:latin typeface="Algerian" panose="04020705040A02060702" pitchFamily="82" charset="0"/>
            </a:endParaRP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1504" y="1226907"/>
            <a:ext cx="8162570" cy="5256896"/>
          </a:xfrm>
          <a:prstGeom prst="rect">
            <a:avLst/>
          </a:prstGeom>
        </p:spPr>
      </p:pic>
      <p:sp>
        <p:nvSpPr>
          <p:cNvPr id="5" name="16 Metin kutusu"/>
          <p:cNvSpPr txBox="1"/>
          <p:nvPr/>
        </p:nvSpPr>
        <p:spPr>
          <a:xfrm>
            <a:off x="1919536" y="6457890"/>
            <a:ext cx="6768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27279402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>
          <a:xfrm>
            <a:off x="0" y="188640"/>
            <a:ext cx="12192000" cy="1038267"/>
          </a:xfrm>
          <a:solidFill>
            <a:schemeClr val="accent4">
              <a:lumMod val="60000"/>
              <a:lumOff val="40000"/>
            </a:schemeClr>
          </a:solidFill>
        </p:spPr>
        <p:txBody>
          <a:bodyPr/>
          <a:lstStyle/>
          <a:p>
            <a:r>
              <a:rPr lang="tr-TR" sz="2800" b="1" dirty="0" smtClean="0">
                <a:latin typeface="Algerian" panose="04020705040A02060702" pitchFamily="82" charset="0"/>
              </a:rPr>
              <a:t>MERKEZİ SINAVLA ÖĞRENCİ ALAN ZONGULDAK LİSELERİNİN TABAN PUANLARI</a:t>
            </a:r>
            <a:endParaRPr lang="tr-TR" sz="2800" b="1" dirty="0">
              <a:latin typeface="Algerian" panose="04020705040A02060702" pitchFamily="8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83632" y="620687"/>
            <a:ext cx="9406069" cy="6234075"/>
          </a:xfrm>
          <a:prstGeom prst="rect">
            <a:avLst/>
          </a:prstGeom>
        </p:spPr>
      </p:pic>
      <p:sp>
        <p:nvSpPr>
          <p:cNvPr id="6" name="16 Metin kutusu"/>
          <p:cNvSpPr txBox="1"/>
          <p:nvPr/>
        </p:nvSpPr>
        <p:spPr>
          <a:xfrm>
            <a:off x="451367" y="2721404"/>
            <a:ext cx="178421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29614669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2922042"/>
            <a:ext cx="6098032" cy="1846659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Okulların türü, okulların kontenjanı, okulların bulundukları yere göre ortaöğretim kayıt alanları oluşturulacak.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16 Metin kutusu"/>
          <p:cNvSpPr txBox="1"/>
          <p:nvPr/>
        </p:nvSpPr>
        <p:spPr>
          <a:xfrm>
            <a:off x="2351584" y="6457890"/>
            <a:ext cx="633670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11065117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5" name="Unvan 1"/>
          <p:cNvSpPr txBox="1">
            <a:spLocks/>
          </p:cNvSpPr>
          <p:nvPr/>
        </p:nvSpPr>
        <p:spPr>
          <a:xfrm>
            <a:off x="0" y="188640"/>
            <a:ext cx="12192000" cy="1038267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600" kern="1200">
                <a:solidFill>
                  <a:schemeClr val="tx1">
                    <a:lumMod val="65000"/>
                    <a:lumOff val="3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latin typeface="Algerian" panose="04020705040A02060702" pitchFamily="82" charset="0"/>
              </a:rPr>
              <a:t>Yerel </a:t>
            </a:r>
            <a:r>
              <a:rPr lang="tr-TR" sz="2800" b="1" dirty="0" err="1" smtClean="0">
                <a:latin typeface="Algerian" panose="04020705040A02060702" pitchFamily="82" charset="0"/>
              </a:rPr>
              <a:t>yerleŞTİRME</a:t>
            </a:r>
            <a:r>
              <a:rPr lang="tr-TR" sz="2800" b="1" dirty="0" smtClean="0">
                <a:latin typeface="Algerian" panose="04020705040A02060702" pitchFamily="82" charset="0"/>
              </a:rPr>
              <a:t> ÖĞRENCİ ALAN </a:t>
            </a:r>
            <a:r>
              <a:rPr lang="tr-TR" sz="2800" b="1" dirty="0" err="1" smtClean="0">
                <a:latin typeface="Algerian" panose="04020705040A02060702" pitchFamily="82" charset="0"/>
              </a:rPr>
              <a:t>Kdz.ereGlİ</a:t>
            </a:r>
            <a:r>
              <a:rPr lang="tr-TR" sz="2800" b="1" dirty="0" smtClean="0">
                <a:latin typeface="Algerian" panose="04020705040A02060702" pitchFamily="82" charset="0"/>
              </a:rPr>
              <a:t> LİSELERİNİN TABAN PUANLARI</a:t>
            </a:r>
            <a:endParaRPr lang="tr-TR" sz="2800" b="1" dirty="0">
              <a:latin typeface="Algerian" panose="04020705040A02060702" pitchFamily="8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91544" y="836712"/>
            <a:ext cx="9001000" cy="56886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07303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0">
        <p:cut/>
      </p:transition>
    </mc:Choice>
    <mc:Fallback>
      <p:transition>
        <p:cut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929924"/>
            <a:ext cx="4752528" cy="4197038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TERCİHLER NASIL YAPILACAK?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5159896" y="1439817"/>
            <a:ext cx="7128792" cy="4431983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Tercihlerde öğrencinin karşısına</a:t>
            </a:r>
          </a:p>
          <a:p>
            <a:endParaRPr lang="tr-TR" b="1" i="1" dirty="0" smtClean="0">
              <a:solidFill>
                <a:schemeClr val="accent3"/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1-Yerel Yerleştirme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2-Merkezi Yerleştirme,</a:t>
            </a:r>
          </a:p>
          <a:p>
            <a:r>
              <a:rPr lang="tr-TR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3-Pansiyonlu Okullara Yerleştirme </a:t>
            </a:r>
          </a:p>
          <a:p>
            <a:endParaRPr lang="tr-TR" sz="20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0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ekranı olmak üzere 3 tercih ekranı çıkacak. Yerel yerleştirme tercihi yapmak zorunlu olup, yerel yerleştirme yapmayan öğrencilere diğer tercih ekranları açılmayacak.</a:t>
            </a:r>
            <a:endParaRPr lang="en-US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9" name="16 Metin kutusu"/>
          <p:cNvSpPr txBox="1"/>
          <p:nvPr/>
        </p:nvSpPr>
        <p:spPr>
          <a:xfrm>
            <a:off x="2711624" y="64578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  <a:endParaRPr lang="tr-TR" sz="2000" b="1" i="1" dirty="0">
              <a:solidFill>
                <a:srgbClr val="AD136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59319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5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6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7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8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                   LİSELERE YERLEŞTİRME NASIL YAPILACAK?</a:t>
            </a:r>
            <a:endParaRPr lang="vi-VN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16" name="Grup 15"/>
          <p:cNvGrpSpPr/>
          <p:nvPr/>
        </p:nvGrpSpPr>
        <p:grpSpPr>
          <a:xfrm>
            <a:off x="6092448" y="3612522"/>
            <a:ext cx="5280207" cy="2480774"/>
            <a:chOff x="6092448" y="3612522"/>
            <a:chExt cx="5280207" cy="2480774"/>
          </a:xfrm>
        </p:grpSpPr>
        <p:sp>
          <p:nvSpPr>
            <p:cNvPr id="9" name="Rectangle 8"/>
            <p:cNvSpPr/>
            <p:nvPr/>
          </p:nvSpPr>
          <p:spPr>
            <a:xfrm>
              <a:off x="6092448" y="3612522"/>
              <a:ext cx="5259765" cy="2480774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3">
                <a:shade val="50000"/>
              </a:schemeClr>
            </a:lnRef>
            <a:fillRef idx="1">
              <a:schemeClr val="accent3"/>
            </a:fillRef>
            <a:effectRef idx="0">
              <a:schemeClr val="accent3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5" name="Rectangle 4"/>
            <p:cNvSpPr/>
            <p:nvPr/>
          </p:nvSpPr>
          <p:spPr>
            <a:xfrm>
              <a:off x="6188079" y="4329848"/>
              <a:ext cx="5184576" cy="9541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Adrese Dayalı</a:t>
              </a:r>
            </a:p>
            <a:p>
              <a:pPr algn="ctr"/>
              <a:r>
                <a:rPr lang="tr-TR" sz="2800" b="1" dirty="0" smtClean="0">
                  <a:solidFill>
                    <a:schemeClr val="bg1"/>
                  </a:solidFill>
                </a:rPr>
                <a:t>Yerleştirme  </a:t>
              </a:r>
              <a:r>
                <a:rPr lang="tr-TR" sz="2800" b="1" dirty="0">
                  <a:solidFill>
                    <a:schemeClr val="bg1"/>
                  </a:solidFill>
                </a:rPr>
                <a:t>Sistemi</a:t>
              </a:r>
              <a:endParaRPr lang="en-US" sz="28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5" name="Grup 14"/>
          <p:cNvGrpSpPr/>
          <p:nvPr/>
        </p:nvGrpSpPr>
        <p:grpSpPr>
          <a:xfrm>
            <a:off x="815458" y="3618291"/>
            <a:ext cx="5304463" cy="2475005"/>
            <a:chOff x="815458" y="3554010"/>
            <a:chExt cx="5304463" cy="2475005"/>
          </a:xfrm>
        </p:grpSpPr>
        <p:grpSp>
          <p:nvGrpSpPr>
            <p:cNvPr id="11" name="Group 10"/>
            <p:cNvGrpSpPr/>
            <p:nvPr/>
          </p:nvGrpSpPr>
          <p:grpSpPr>
            <a:xfrm>
              <a:off x="815458" y="3554010"/>
              <a:ext cx="5304463" cy="2475005"/>
              <a:chOff x="832683" y="2029327"/>
              <a:chExt cx="5304463" cy="1402370"/>
            </a:xfrm>
          </p:grpSpPr>
          <p:sp>
            <p:nvSpPr>
              <p:cNvPr id="12" name="Rectangle 11"/>
              <p:cNvSpPr/>
              <p:nvPr/>
            </p:nvSpPr>
            <p:spPr>
              <a:xfrm>
                <a:off x="832683" y="2029327"/>
                <a:ext cx="5263317" cy="1402370"/>
              </a:xfrm>
              <a:prstGeom prst="rect">
                <a:avLst/>
              </a:prstGeom>
              <a:solidFill>
                <a:schemeClr val="tx1">
                  <a:lumMod val="50000"/>
                  <a:lumOff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873829" y="2036812"/>
                <a:ext cx="5263317" cy="1390761"/>
              </a:xfrm>
              <a:prstGeom prst="rect">
                <a:avLst/>
              </a:prstGeom>
              <a:solidFill>
                <a:schemeClr val="accent2">
                  <a:alpha val="21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10" name="Rectangle 9"/>
            <p:cNvSpPr/>
            <p:nvPr/>
          </p:nvSpPr>
          <p:spPr>
            <a:xfrm>
              <a:off x="1482512" y="4329848"/>
              <a:ext cx="3888061" cy="1077218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tr-TR" sz="3200" b="1" dirty="0" smtClean="0">
                  <a:solidFill>
                    <a:schemeClr val="bg1"/>
                  </a:solidFill>
                </a:rPr>
                <a:t>Merkezi Sınavla Yerleştirme</a:t>
              </a:r>
              <a:endParaRPr lang="en-US" sz="3200" b="1" i="1" dirty="0">
                <a:solidFill>
                  <a:schemeClr val="bg1"/>
                </a:solidFill>
              </a:endParaRPr>
            </a:p>
          </p:txBody>
        </p:sp>
      </p:grpSp>
      <p:sp>
        <p:nvSpPr>
          <p:cNvPr id="3" name="Metin kutusu 2"/>
          <p:cNvSpPr txBox="1"/>
          <p:nvPr/>
        </p:nvSpPr>
        <p:spPr>
          <a:xfrm>
            <a:off x="775908" y="2587856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Sınavla Alan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4" name="Metin kutusu 13"/>
          <p:cNvSpPr txBox="1"/>
          <p:nvPr/>
        </p:nvSpPr>
        <p:spPr>
          <a:xfrm>
            <a:off x="6096000" y="2588131"/>
            <a:ext cx="5263316" cy="984885"/>
          </a:xfrm>
          <a:prstGeom prst="rect">
            <a:avLst/>
          </a:prstGeom>
          <a:ln w="38100"/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tr-TR" sz="40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Diğer Liseler</a:t>
            </a:r>
          </a:p>
          <a:p>
            <a:endParaRPr lang="tr-TR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8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40770127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000"/>
                            </p:stCondLst>
                            <p:childTnLst>
                              <p:par>
                                <p:cTn id="2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4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875604"/>
            <a:ext cx="5762672" cy="3939540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1-Öğrencinin </a:t>
            </a:r>
            <a:r>
              <a:rPr lang="tr-TR" sz="2800" b="1" dirty="0">
                <a:solidFill>
                  <a:schemeClr val="accent5">
                    <a:lumMod val="75000"/>
                  </a:schemeClr>
                </a:solidFill>
              </a:rPr>
              <a:t>İ</a:t>
            </a:r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kamet Adresi,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3-8. Sınıf Özürsüz Devamsızlık,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4-Yıl Sonu Başarı Puanı Üstünlüğü </a:t>
            </a:r>
            <a:r>
              <a:rPr lang="tr-TR" sz="24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(Sırasıyla 8,7 ve 6. sınıf)</a:t>
            </a:r>
          </a:p>
          <a:p>
            <a:endParaRPr lang="tr-TR" sz="24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4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Sırasıyla bu kriterlere göre yapılacak.</a:t>
            </a:r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803412" y="2258055"/>
            <a:ext cx="4248472" cy="33547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96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YEREL</a:t>
            </a:r>
            <a:r>
              <a:rPr lang="tr-TR" sz="44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 YERLEŞTİRMEDE </a:t>
            </a:r>
          </a:p>
          <a:p>
            <a:pPr algn="ctr"/>
            <a:r>
              <a:rPr lang="tr-TR" sz="7200" b="1" dirty="0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</a:rPr>
              <a:t>KRİTERLER</a:t>
            </a:r>
            <a:endParaRPr lang="tr-TR" sz="7200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</a:endParaRPr>
          </a:p>
        </p:txBody>
      </p:sp>
      <p:sp>
        <p:nvSpPr>
          <p:cNvPr id="7" name="16 Metin kutusu"/>
          <p:cNvSpPr txBox="1"/>
          <p:nvPr/>
        </p:nvSpPr>
        <p:spPr>
          <a:xfrm>
            <a:off x="2711624" y="64578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  <a:endParaRPr lang="tr-TR" sz="2000" b="1" i="1" dirty="0">
              <a:solidFill>
                <a:srgbClr val="AD136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955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YEREL YERLEŞTİRMEDE ÖNCELİK?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875420" y="1342237"/>
            <a:ext cx="10945216" cy="160043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Öğrenciler, ikamet adresine göre bulunduğu Kayıt Alanından okul tercih </a:t>
            </a:r>
            <a:r>
              <a:rPr lang="tr-TR" sz="2400" dirty="0" smtClean="0"/>
              <a:t>etmeleri durumunda</a:t>
            </a:r>
            <a:r>
              <a:rPr lang="tr-TR" sz="2400" dirty="0"/>
              <a:t>, aynı okulu tercih eden Komşu Kayıt Alanındaki öğrencilerden; Komşu </a:t>
            </a:r>
            <a:r>
              <a:rPr lang="tr-TR" sz="2400" dirty="0" smtClean="0"/>
              <a:t>Kayıt Alanındaki </a:t>
            </a:r>
            <a:r>
              <a:rPr lang="tr-TR" sz="2400" dirty="0"/>
              <a:t>öğrenciler de Diğer Kayıt Alanlarındaki öğrencilerden </a:t>
            </a:r>
            <a:r>
              <a:rPr lang="tr-TR" sz="2400" dirty="0" smtClean="0"/>
              <a:t>öncelikli yerleştirilecektir.</a:t>
            </a:r>
            <a:endParaRPr lang="tr-TR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6" name="Metin kutusu 5"/>
          <p:cNvSpPr txBox="1"/>
          <p:nvPr/>
        </p:nvSpPr>
        <p:spPr>
          <a:xfrm>
            <a:off x="83332" y="1488390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1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9" name="Metin kutusu 8"/>
          <p:cNvSpPr txBox="1"/>
          <p:nvPr/>
        </p:nvSpPr>
        <p:spPr>
          <a:xfrm>
            <a:off x="101318" y="297089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2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0" name="Title 13"/>
          <p:cNvSpPr txBox="1">
            <a:spLocks/>
          </p:cNvSpPr>
          <p:nvPr/>
        </p:nvSpPr>
        <p:spPr>
          <a:xfrm>
            <a:off x="1010647" y="3140175"/>
            <a:ext cx="10945216" cy="861774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400" dirty="0"/>
              <a:t>Yerleştirmede, Okul Başarı Puanı yüksek olan öğrenciler öncelikli olarak yerleştirilecektir</a:t>
            </a:r>
            <a:endParaRPr lang="en-US" sz="24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Dikdörtgen 6"/>
          <p:cNvSpPr/>
          <p:nvPr/>
        </p:nvSpPr>
        <p:spPr>
          <a:xfrm>
            <a:off x="1107671" y="4339887"/>
            <a:ext cx="10684399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Yerleştirmede, 8’inci sınıfta okula özürsüz devamsızlık yapılan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gün sayısı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az </a:t>
            </a:r>
            <a:r>
              <a:rPr lang="tr-TR" sz="28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olan öğrenciler </a:t>
            </a:r>
            <a:r>
              <a:rPr lang="tr-TR" sz="28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öncelikli olarak yerleştirilecektir.</a:t>
            </a:r>
          </a:p>
        </p:txBody>
      </p:sp>
      <p:sp>
        <p:nvSpPr>
          <p:cNvPr id="11" name="Metin kutusu 10"/>
          <p:cNvSpPr txBox="1"/>
          <p:nvPr/>
        </p:nvSpPr>
        <p:spPr>
          <a:xfrm>
            <a:off x="218559" y="4216777"/>
            <a:ext cx="7920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7200" b="1" dirty="0" smtClean="0">
                <a:solidFill>
                  <a:schemeClr val="accent3"/>
                </a:solidFill>
              </a:rPr>
              <a:t>3</a:t>
            </a:r>
            <a:endParaRPr lang="tr-TR" sz="7200" b="1" dirty="0">
              <a:solidFill>
                <a:schemeClr val="accent3"/>
              </a:solidFill>
            </a:endParaRPr>
          </a:p>
        </p:txBody>
      </p:sp>
      <p:sp>
        <p:nvSpPr>
          <p:cNvPr id="13" name="16 Metin kutusu"/>
          <p:cNvSpPr txBox="1"/>
          <p:nvPr/>
        </p:nvSpPr>
        <p:spPr>
          <a:xfrm>
            <a:off x="2711624" y="64578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  <a:endParaRPr lang="tr-TR" sz="2000" b="1" i="1" dirty="0">
              <a:solidFill>
                <a:srgbClr val="AD136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86412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  <p:bldP spid="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8" name="Title 13"/>
          <p:cNvSpPr txBox="1">
            <a:spLocks/>
          </p:cNvSpPr>
          <p:nvPr/>
        </p:nvSpPr>
        <p:spPr>
          <a:xfrm>
            <a:off x="6093968" y="1383163"/>
            <a:ext cx="5762672" cy="492442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r>
              <a:rPr lang="tr-TR" sz="2800" b="1" dirty="0" smtClean="0">
                <a:solidFill>
                  <a:schemeClr val="accent5">
                    <a:lumMod val="75000"/>
                  </a:schemeClr>
                </a:solidFill>
              </a:rPr>
              <a:t>1-Sınav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2-Ortaöğretim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B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aşarı Puanı,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3-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Yıl </a:t>
            </a:r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Sonu Başarı Puanı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ea typeface="Roboto Condensed" panose="02000000000000000000" pitchFamily="2" charset="0"/>
              </a:rPr>
              <a:t>Üstünlüğü </a:t>
            </a:r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ea typeface="Roboto Condensed" panose="02000000000000000000" pitchFamily="2" charset="0"/>
              </a:rPr>
              <a:t>(sırasıyla 8,7 ve 6. Sınıf)</a:t>
            </a:r>
            <a:endParaRPr lang="tr-TR" sz="2800" b="1" i="1" dirty="0">
              <a:solidFill>
                <a:schemeClr val="bg2">
                  <a:lumMod val="25000"/>
                </a:schemeClr>
              </a:solidFill>
              <a:ea typeface="Roboto Condensed" panose="02000000000000000000" pitchFamily="2" charset="0"/>
            </a:endParaRP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4-8. Sınıf Özürsüz Devamsızlık,</a:t>
            </a:r>
          </a:p>
          <a:p>
            <a:r>
              <a:rPr lang="tr-TR" sz="28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5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-Tercih önceliği,</a:t>
            </a:r>
          </a:p>
          <a:p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6-Öğrencinin Yaşı (küçük olana)</a:t>
            </a:r>
          </a:p>
          <a:p>
            <a:endParaRPr lang="tr-TR" sz="2800" b="1" i="1" dirty="0" smtClean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r>
              <a:rPr lang="tr-TR" sz="2000" b="1" i="1" dirty="0" smtClean="0">
                <a:solidFill>
                  <a:schemeClr val="bg2">
                    <a:lumMod val="25000"/>
                  </a:schemeClr>
                </a:solidFill>
                <a:latin typeface="+mj-lt"/>
                <a:ea typeface="Roboto Condensed" panose="02000000000000000000" pitchFamily="2" charset="0"/>
              </a:rPr>
              <a:t>Öncelikle sınav puanına bakılacak eşitlik olması durumunda sırasıyla diğer kriterlere bakılacak.</a:t>
            </a:r>
            <a:endParaRPr lang="tr-TR" sz="2000" b="1" i="1" dirty="0">
              <a:solidFill>
                <a:schemeClr val="bg2">
                  <a:lumMod val="2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3" name="Dikdörtgen 2"/>
          <p:cNvSpPr/>
          <p:nvPr/>
        </p:nvSpPr>
        <p:spPr>
          <a:xfrm>
            <a:off x="479376" y="1823850"/>
            <a:ext cx="4896544" cy="3976115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4" name="Metin kutusu 3"/>
          <p:cNvSpPr txBox="1"/>
          <p:nvPr/>
        </p:nvSpPr>
        <p:spPr>
          <a:xfrm>
            <a:off x="479376" y="2258055"/>
            <a:ext cx="4896544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80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MERKEZİ</a:t>
            </a:r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 YERLEŞTİRMEDE </a:t>
            </a:r>
          </a:p>
          <a:p>
            <a:pPr algn="ctr"/>
            <a:r>
              <a:rPr lang="tr-TR" sz="7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KRİTERLER</a:t>
            </a:r>
            <a:endParaRPr lang="tr-TR" sz="7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7" name="16 Metin kutusu"/>
          <p:cNvSpPr txBox="1"/>
          <p:nvPr/>
        </p:nvSpPr>
        <p:spPr>
          <a:xfrm>
            <a:off x="2711624" y="64578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  <a:endParaRPr lang="tr-TR" sz="2000" b="1" i="1" dirty="0">
              <a:solidFill>
                <a:srgbClr val="AD136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80478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 tmFilter="0,0; .5, 1; 1, 1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ÖZEL LİSELERE YERLEŞTİRME NASIL OLACAK?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1785010"/>
            <a:ext cx="6048672" cy="4001095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3600" b="1" i="1" dirty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</a:t>
            </a:r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zel okullar isterlerse kendi sınavlarını yapabilecek.</a:t>
            </a:r>
          </a:p>
          <a:p>
            <a:pPr algn="just"/>
            <a:endParaRPr lang="tr-TR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36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İsteyen özel okullar merkezi sınava göre öğrenci alabilecek.</a:t>
            </a:r>
            <a:endParaRPr lang="en-US" sz="36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16 Metin kutusu"/>
          <p:cNvSpPr txBox="1"/>
          <p:nvPr/>
        </p:nvSpPr>
        <p:spPr>
          <a:xfrm>
            <a:off x="2711624" y="64578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  <a:endParaRPr lang="tr-TR" sz="2000" b="1" i="1" dirty="0">
              <a:solidFill>
                <a:srgbClr val="AD136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474139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Dikdörtgen 45"/>
          <p:cNvSpPr/>
          <p:nvPr/>
        </p:nvSpPr>
        <p:spPr>
          <a:xfrm>
            <a:off x="263352" y="1484784"/>
            <a:ext cx="5544616" cy="4896544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tr-TR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32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GÜZEL SANATLAR VE SPOR LİSELERİNE YERLEŞTİRME NASIL OLACAK?</a:t>
            </a:r>
            <a:r>
              <a:rPr lang="en-US" sz="2800" dirty="0"/>
              <a:t/>
            </a:r>
            <a:br>
              <a:rPr lang="en-US" sz="2800" dirty="0"/>
            </a:br>
            <a:endParaRPr lang="vi-VN" sz="2800" dirty="0"/>
          </a:p>
        </p:txBody>
      </p:sp>
      <p:sp>
        <p:nvSpPr>
          <p:cNvPr id="5" name="Title 13"/>
          <p:cNvSpPr txBox="1">
            <a:spLocks/>
          </p:cNvSpPr>
          <p:nvPr/>
        </p:nvSpPr>
        <p:spPr>
          <a:xfrm>
            <a:off x="5807968" y="2000460"/>
            <a:ext cx="6048672" cy="3570208"/>
          </a:xfrm>
          <a:prstGeom prst="rect">
            <a:avLst/>
          </a:prstGeom>
        </p:spPr>
        <p:txBody>
          <a:bodyPr vert="horz" wrap="square" lIns="121920" tIns="60960" rIns="121920" bIns="60960" rtlCol="0" anchor="ctr">
            <a:sp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3200" b="0" kern="1200">
                <a:solidFill>
                  <a:schemeClr val="tx1">
                    <a:lumMod val="65000"/>
                    <a:lumOff val="35000"/>
                  </a:schemeClr>
                </a:solidFill>
                <a:latin typeface="Source Sans Pro Light" pitchFamily="34" charset="0"/>
                <a:ea typeface="+mj-ea"/>
                <a:cs typeface="+mj-cs"/>
              </a:defRPr>
            </a:lvl1pPr>
          </a:lstStyle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Güzel sanatlar ve spor liselerine başvuru ve yerleştirme işlemleri Haziran-Temmuz aylarında yapılacak.</a:t>
            </a:r>
          </a:p>
          <a:p>
            <a:pPr algn="just"/>
            <a:endParaRPr lang="tr-TR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  <a:p>
            <a:pPr algn="just"/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Öğrencilerin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Yetenek </a:t>
            </a:r>
            <a:r>
              <a:rPr lang="tr-TR" sz="2800" b="1" i="1" dirty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S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ınavı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70)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ve </a:t>
            </a:r>
            <a:r>
              <a:rPr lang="tr-TR" sz="28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OBP </a:t>
            </a:r>
            <a:r>
              <a:rPr lang="tr-TR" sz="2400" b="1" i="1" dirty="0" smtClean="0">
                <a:solidFill>
                  <a:schemeClr val="accent3"/>
                </a:solidFill>
                <a:latin typeface="+mj-lt"/>
                <a:ea typeface="Roboto Condensed" panose="02000000000000000000" pitchFamily="2" charset="0"/>
              </a:rPr>
              <a:t>(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Öğretim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Başarı 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Puanı </a:t>
            </a:r>
            <a:r>
              <a:rPr lang="tr-TR" sz="2400" b="1" i="1" dirty="0">
                <a:solidFill>
                  <a:schemeClr val="accent3"/>
                </a:solidFill>
                <a:ea typeface="Roboto Condensed" panose="02000000000000000000" pitchFamily="2" charset="0"/>
              </a:rPr>
              <a:t>%</a:t>
            </a:r>
            <a:r>
              <a:rPr lang="tr-TR" sz="2400" b="1" i="1" dirty="0" smtClean="0">
                <a:solidFill>
                  <a:schemeClr val="accent3"/>
                </a:solidFill>
                <a:ea typeface="Roboto Condensed" panose="02000000000000000000" pitchFamily="2" charset="0"/>
              </a:rPr>
              <a:t>30) </a:t>
            </a:r>
            <a:r>
              <a:rPr lang="tr-TR" sz="2800" b="1" i="1" dirty="0" smtClean="0">
                <a:solidFill>
                  <a:schemeClr val="accent5">
                    <a:lumMod val="75000"/>
                  </a:schemeClr>
                </a:solidFill>
                <a:latin typeface="+mj-lt"/>
                <a:ea typeface="Roboto Condensed" panose="02000000000000000000" pitchFamily="2" charset="0"/>
              </a:rPr>
              <a:t>kriterlerine yerleştirme yapılacak.</a:t>
            </a:r>
            <a:endParaRPr lang="en-US" sz="2800" b="1" i="1" dirty="0">
              <a:solidFill>
                <a:schemeClr val="accent5">
                  <a:lumMod val="75000"/>
                </a:schemeClr>
              </a:solidFill>
              <a:latin typeface="+mj-lt"/>
              <a:ea typeface="Roboto Condensed" panose="02000000000000000000" pitchFamily="2" charset="0"/>
            </a:endParaRPr>
          </a:p>
        </p:txBody>
      </p:sp>
      <p:sp>
        <p:nvSpPr>
          <p:cNvPr id="7" name="16 Metin kutusu"/>
          <p:cNvSpPr txBox="1"/>
          <p:nvPr/>
        </p:nvSpPr>
        <p:spPr>
          <a:xfrm>
            <a:off x="2711624" y="6457890"/>
            <a:ext cx="648072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  <a:endParaRPr lang="tr-TR" sz="2000" b="1" i="1" dirty="0">
              <a:solidFill>
                <a:srgbClr val="AD136F"/>
              </a:solidFill>
              <a:latin typeface="Algerian" panose="04020705040A020607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01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" grpId="0" animBg="1"/>
      <p:bldP spid="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Rounded Rectangle 30"/>
          <p:cNvSpPr/>
          <p:nvPr/>
        </p:nvSpPr>
        <p:spPr>
          <a:xfrm>
            <a:off x="407368" y="4581128"/>
            <a:ext cx="11449272" cy="1145995"/>
          </a:xfrm>
          <a:prstGeom prst="roundRect">
            <a:avLst>
              <a:gd name="adj" fmla="val 11033"/>
            </a:avLst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 dirty="0"/>
          </a:p>
        </p:txBody>
      </p:sp>
      <p:sp>
        <p:nvSpPr>
          <p:cNvPr id="41" name="Rounded Rectangle 40"/>
          <p:cNvSpPr/>
          <p:nvPr/>
        </p:nvSpPr>
        <p:spPr>
          <a:xfrm>
            <a:off x="389112" y="3426383"/>
            <a:ext cx="10369152" cy="1154745"/>
          </a:xfrm>
          <a:prstGeom prst="roundRect">
            <a:avLst>
              <a:gd name="adj" fmla="val 11033"/>
            </a:avLst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tr-TR" sz="3600" b="1" i="1" dirty="0" smtClean="0">
                <a:solidFill>
                  <a:schemeClr val="accent3">
                    <a:lumMod val="75000"/>
                  </a:schemeClr>
                </a:solidFill>
                <a:latin typeface="Algerian" panose="04020705040A02060702" pitchFamily="82" charset="0"/>
              </a:rPr>
              <a:t>REHBERLİK BÖLÜMÜ</a:t>
            </a:r>
            <a:endParaRPr lang="tr-TR" sz="3600" b="1" i="1" dirty="0">
              <a:solidFill>
                <a:schemeClr val="accent3">
                  <a:lumMod val="75000"/>
                </a:schemeClr>
              </a:solidFill>
              <a:latin typeface="Algerian" panose="04020705040A02060702" pitchFamily="82" charset="0"/>
            </a:endParaRPr>
          </a:p>
        </p:txBody>
      </p:sp>
      <p:sp>
        <p:nvSpPr>
          <p:cNvPr id="46" name="Rounded Rectangle 45"/>
          <p:cNvSpPr/>
          <p:nvPr/>
        </p:nvSpPr>
        <p:spPr>
          <a:xfrm>
            <a:off x="407368" y="2179122"/>
            <a:ext cx="9001707" cy="1249878"/>
          </a:xfrm>
          <a:prstGeom prst="roundRect">
            <a:avLst>
              <a:gd name="adj" fmla="val 11033"/>
            </a:avLst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b="1" i="1" dirty="0">
                <a:solidFill>
                  <a:schemeClr val="accent2">
                    <a:lumMod val="75000"/>
                  </a:schemeClr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LİSELERE GEÇİŞ SİSTEMİ...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695400" y="4861737"/>
            <a:ext cx="1009653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3200" b="1" dirty="0" smtClean="0">
                <a:solidFill>
                  <a:schemeClr val="bg1"/>
                </a:solidFill>
                <a:latin typeface="Broadway" panose="04040905080B02020502" pitchFamily="82" charset="0"/>
              </a:rPr>
              <a:t>TEŞEKKÜRLER...</a:t>
            </a:r>
            <a:endParaRPr lang="en-US" sz="3200" b="1" dirty="0">
              <a:solidFill>
                <a:schemeClr val="bg1"/>
              </a:solidFill>
              <a:latin typeface="Broadway" panose="04040905080B02020502" pitchFamily="82" charset="0"/>
            </a:endParaRPr>
          </a:p>
        </p:txBody>
      </p:sp>
      <p:pic>
        <p:nvPicPr>
          <p:cNvPr id="3" name="Resim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53539" y="489149"/>
            <a:ext cx="2733687" cy="27336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73403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800" decel="100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800" decel="10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2000"/>
                            </p:stCondLst>
                            <p:childTnLst>
                              <p:par>
                                <p:cTn id="23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800" decel="100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800" decel="100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3000"/>
                            </p:stCondLst>
                            <p:childTnLst>
                              <p:par>
                                <p:cTn id="32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34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5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7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" grpId="0" animBg="1"/>
      <p:bldP spid="41" grpId="0" animBg="1"/>
      <p:bldP spid="46" grpId="0" animBg="1"/>
      <p:bldP spid="11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1343472" y="2492896"/>
            <a:ext cx="3002814" cy="1891440"/>
            <a:chOff x="1591778" y="2603321"/>
            <a:chExt cx="3002814" cy="1891440"/>
          </a:xfrm>
        </p:grpSpPr>
        <p:sp>
          <p:nvSpPr>
            <p:cNvPr id="4" name="Freeform 3"/>
            <p:cNvSpPr/>
            <p:nvPr/>
          </p:nvSpPr>
          <p:spPr>
            <a:xfrm>
              <a:off x="2132729" y="2603321"/>
              <a:ext cx="2461863" cy="1891440"/>
            </a:xfrm>
            <a:custGeom>
              <a:avLst/>
              <a:gdLst>
                <a:gd name="connsiteX0" fmla="*/ 0 w 2095500"/>
                <a:gd name="connsiteY0" fmla="*/ 274760 h 1831730"/>
                <a:gd name="connsiteX1" fmla="*/ 1179635 w 2095500"/>
                <a:gd name="connsiteY1" fmla="*/ 274760 h 1831730"/>
                <a:gd name="connsiteX2" fmla="*/ 1179635 w 2095500"/>
                <a:gd name="connsiteY2" fmla="*/ 0 h 1831730"/>
                <a:gd name="connsiteX3" fmla="*/ 2095500 w 2095500"/>
                <a:gd name="connsiteY3" fmla="*/ 915865 h 1831730"/>
                <a:gd name="connsiteX4" fmla="*/ 1179635 w 2095500"/>
                <a:gd name="connsiteY4" fmla="*/ 1831730 h 1831730"/>
                <a:gd name="connsiteX5" fmla="*/ 1179635 w 2095500"/>
                <a:gd name="connsiteY5" fmla="*/ 1556971 h 1831730"/>
                <a:gd name="connsiteX6" fmla="*/ 0 w 2095500"/>
                <a:gd name="connsiteY6" fmla="*/ 1556971 h 1831730"/>
                <a:gd name="connsiteX7" fmla="*/ 0 w 2095500"/>
                <a:gd name="connsiteY7" fmla="*/ 274760 h 183173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95500" h="1831730">
                  <a:moveTo>
                    <a:pt x="0" y="274760"/>
                  </a:moveTo>
                  <a:lnTo>
                    <a:pt x="1179635" y="274760"/>
                  </a:lnTo>
                  <a:lnTo>
                    <a:pt x="1179635" y="0"/>
                  </a:lnTo>
                  <a:lnTo>
                    <a:pt x="2095500" y="915865"/>
                  </a:lnTo>
                  <a:lnTo>
                    <a:pt x="1179635" y="1831730"/>
                  </a:lnTo>
                  <a:lnTo>
                    <a:pt x="1179635" y="1556971"/>
                  </a:lnTo>
                  <a:lnTo>
                    <a:pt x="0" y="1556971"/>
                  </a:lnTo>
                  <a:lnTo>
                    <a:pt x="0" y="274760"/>
                  </a:lnTo>
                  <a:close/>
                </a:path>
              </a:pathLst>
            </a:custGeom>
            <a:solidFill>
              <a:schemeClr val="accent3">
                <a:alpha val="95000"/>
              </a:schemeClr>
            </a:solidFill>
            <a:ln>
              <a:noFill/>
            </a:ln>
          </p:spPr>
          <p:style>
            <a:lnRef idx="2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alpha val="90000"/>
                <a:tint val="4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584835" tIns="290000" rIns="580549" bIns="289999" numCol="1" spcCol="1270" anchor="ctr" anchorCtr="0">
              <a:noAutofit/>
            </a:bodyPr>
            <a:lstStyle/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  <a:p>
              <a:pPr marL="228600" lvl="1" indent="-228600" algn="l" defTabSz="1066800">
                <a:lnSpc>
                  <a:spcPct val="90000"/>
                </a:lnSpc>
                <a:spcBef>
                  <a:spcPct val="0"/>
                </a:spcBef>
                <a:spcAft>
                  <a:spcPct val="15000"/>
                </a:spcAft>
                <a:buChar char="••"/>
              </a:pPr>
              <a:endParaRPr lang="en-US" sz="2400" kern="1200"/>
            </a:p>
          </p:txBody>
        </p:sp>
        <p:sp>
          <p:nvSpPr>
            <p:cNvPr id="5" name="Freeform 4"/>
            <p:cNvSpPr/>
            <p:nvPr/>
          </p:nvSpPr>
          <p:spPr>
            <a:xfrm>
              <a:off x="1591778" y="3008089"/>
              <a:ext cx="1081904" cy="1081904"/>
            </a:xfrm>
            <a:custGeom>
              <a:avLst/>
              <a:gdLst>
                <a:gd name="connsiteX0" fmla="*/ 0 w 1047750"/>
                <a:gd name="connsiteY0" fmla="*/ 523875 h 1047750"/>
                <a:gd name="connsiteX1" fmla="*/ 523875 w 1047750"/>
                <a:gd name="connsiteY1" fmla="*/ 0 h 1047750"/>
                <a:gd name="connsiteX2" fmla="*/ 1047750 w 1047750"/>
                <a:gd name="connsiteY2" fmla="*/ 523875 h 1047750"/>
                <a:gd name="connsiteX3" fmla="*/ 523875 w 1047750"/>
                <a:gd name="connsiteY3" fmla="*/ 1047750 h 1047750"/>
                <a:gd name="connsiteX4" fmla="*/ 0 w 1047750"/>
                <a:gd name="connsiteY4" fmla="*/ 523875 h 10477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047750" h="1047750">
                  <a:moveTo>
                    <a:pt x="0" y="523875"/>
                  </a:moveTo>
                  <a:cubicBezTo>
                    <a:pt x="0" y="234547"/>
                    <a:pt x="234547" y="0"/>
                    <a:pt x="523875" y="0"/>
                  </a:cubicBezTo>
                  <a:cubicBezTo>
                    <a:pt x="813203" y="0"/>
                    <a:pt x="1047750" y="234547"/>
                    <a:pt x="1047750" y="523875"/>
                  </a:cubicBezTo>
                  <a:cubicBezTo>
                    <a:pt x="1047750" y="813203"/>
                    <a:pt x="813203" y="1047750"/>
                    <a:pt x="523875" y="1047750"/>
                  </a:cubicBezTo>
                  <a:cubicBezTo>
                    <a:pt x="234547" y="1047750"/>
                    <a:pt x="0" y="813203"/>
                    <a:pt x="0" y="523875"/>
                  </a:cubicBezTo>
                  <a:close/>
                </a:path>
              </a:pathLst>
            </a:custGeom>
            <a:solidFill>
              <a:schemeClr val="accent3">
                <a:lumMod val="75000"/>
              </a:scheme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168679" tIns="168679" rIns="168679" bIns="168679" numCol="1" spcCol="1270" anchor="ctr" anchorCtr="0">
              <a:no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kern="1200" dirty="0" smtClean="0">
                  <a:solidFill>
                    <a:schemeClr val="bg1"/>
                  </a:solidFill>
                </a:rPr>
                <a:t>1</a:t>
              </a:r>
              <a:endParaRPr lang="en-US" sz="3200" b="1" kern="1200" dirty="0">
                <a:solidFill>
                  <a:schemeClr val="bg1"/>
                </a:solidFill>
              </a:endParaRPr>
            </a:p>
          </p:txBody>
        </p:sp>
        <p:sp>
          <p:nvSpPr>
            <p:cNvPr id="7" name="Rectangle 6"/>
            <p:cNvSpPr/>
            <p:nvPr/>
          </p:nvSpPr>
          <p:spPr>
            <a:xfrm>
              <a:off x="2603741" y="3284101"/>
              <a:ext cx="1678729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>
                <a:lnSpc>
                  <a:spcPct val="120000"/>
                </a:lnSpc>
              </a:pPr>
              <a:r>
                <a:rPr lang="tr-TR" sz="24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rPr>
                <a:t>Fen liseleri</a:t>
              </a:r>
              <a:endParaRPr lang="en-US" sz="2400" b="1" dirty="0" smtClean="0">
                <a:solidFill>
                  <a:schemeClr val="bg1"/>
                </a:solidFill>
                <a:latin typeface="+mj-lt"/>
                <a:ea typeface="Roboto Light" panose="02000000000000000000" pitchFamily="2" charset="0"/>
                <a:cs typeface="Oswald Regular"/>
              </a:endParaRPr>
            </a:p>
          </p:txBody>
        </p:sp>
        <p:sp>
          <p:nvSpPr>
            <p:cNvPr id="8" name="Rectangle 7"/>
            <p:cNvSpPr/>
            <p:nvPr/>
          </p:nvSpPr>
          <p:spPr>
            <a:xfrm>
              <a:off x="2673680" y="3373595"/>
              <a:ext cx="1557835" cy="30777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endParaRPr lang="en-US" sz="1400" dirty="0">
                <a:solidFill>
                  <a:schemeClr val="tx1">
                    <a:lumMod val="65000"/>
                    <a:lumOff val="35000"/>
                  </a:schemeClr>
                </a:solidFill>
              </a:endParaRPr>
            </a:p>
          </p:txBody>
        </p:sp>
      </p:grpSp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 HANGİLERİ?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4" name="Grup 23"/>
          <p:cNvGrpSpPr/>
          <p:nvPr/>
        </p:nvGrpSpPr>
        <p:grpSpPr>
          <a:xfrm>
            <a:off x="4438032" y="2492896"/>
            <a:ext cx="3060096" cy="1891440"/>
            <a:chOff x="4438032" y="2492896"/>
            <a:chExt cx="3060096" cy="1891440"/>
          </a:xfrm>
        </p:grpSpPr>
        <p:grpSp>
          <p:nvGrpSpPr>
            <p:cNvPr id="23" name="Grup 22"/>
            <p:cNvGrpSpPr/>
            <p:nvPr/>
          </p:nvGrpSpPr>
          <p:grpSpPr>
            <a:xfrm>
              <a:off x="4438032" y="2492896"/>
              <a:ext cx="3060096" cy="1891440"/>
              <a:chOff x="4438032" y="2492896"/>
              <a:chExt cx="3060096" cy="1891440"/>
            </a:xfrm>
          </p:grpSpPr>
          <p:sp>
            <p:nvSpPr>
              <p:cNvPr id="10" name="Freeform 9"/>
              <p:cNvSpPr/>
              <p:nvPr/>
            </p:nvSpPr>
            <p:spPr>
              <a:xfrm>
                <a:off x="5036265" y="2492896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2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 dirty="0"/>
              </a:p>
            </p:txBody>
          </p:sp>
          <p:sp>
            <p:nvSpPr>
              <p:cNvPr id="11" name="Freeform 10"/>
              <p:cNvSpPr/>
              <p:nvPr/>
            </p:nvSpPr>
            <p:spPr>
              <a:xfrm>
                <a:off x="4438032" y="2897664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2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3" name="Rectangle 12"/>
              <p:cNvSpPr/>
              <p:nvPr/>
            </p:nvSpPr>
            <p:spPr>
              <a:xfrm>
                <a:off x="5483675" y="3057301"/>
                <a:ext cx="1970155" cy="830997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Sosyal </a:t>
                </a:r>
                <a:r>
                  <a:rPr lang="tr-TR" sz="2000" b="1" dirty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B</a:t>
                </a: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ilimler </a:t>
                </a:r>
              </a:p>
              <a:p>
                <a:pPr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Liseleri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12" name="Dikdörtgen 11"/>
            <p:cNvSpPr/>
            <p:nvPr/>
          </p:nvSpPr>
          <p:spPr>
            <a:xfrm>
              <a:off x="4766840" y="3140968"/>
              <a:ext cx="393056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2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26" name="Grup 25"/>
          <p:cNvGrpSpPr/>
          <p:nvPr/>
        </p:nvGrpSpPr>
        <p:grpSpPr>
          <a:xfrm>
            <a:off x="7644406" y="2492896"/>
            <a:ext cx="3002814" cy="1891440"/>
            <a:chOff x="7644406" y="2492896"/>
            <a:chExt cx="3002814" cy="1891440"/>
          </a:xfrm>
        </p:grpSpPr>
        <p:grpSp>
          <p:nvGrpSpPr>
            <p:cNvPr id="15" name="Group 14"/>
            <p:cNvGrpSpPr/>
            <p:nvPr/>
          </p:nvGrpSpPr>
          <p:grpSpPr>
            <a:xfrm>
              <a:off x="7644406" y="2492896"/>
              <a:ext cx="3002814" cy="1891440"/>
              <a:chOff x="7892712" y="2603321"/>
              <a:chExt cx="3002814" cy="1891440"/>
            </a:xfrm>
          </p:grpSpPr>
          <p:sp>
            <p:nvSpPr>
              <p:cNvPr id="16" name="Freeform 15"/>
              <p:cNvSpPr/>
              <p:nvPr/>
            </p:nvSpPr>
            <p:spPr>
              <a:xfrm>
                <a:off x="8433663" y="2603321"/>
                <a:ext cx="2461863" cy="1891440"/>
              </a:xfrm>
              <a:custGeom>
                <a:avLst/>
                <a:gdLst>
                  <a:gd name="connsiteX0" fmla="*/ 0 w 2095500"/>
                  <a:gd name="connsiteY0" fmla="*/ 274760 h 1831730"/>
                  <a:gd name="connsiteX1" fmla="*/ 1179635 w 2095500"/>
                  <a:gd name="connsiteY1" fmla="*/ 274760 h 1831730"/>
                  <a:gd name="connsiteX2" fmla="*/ 1179635 w 2095500"/>
                  <a:gd name="connsiteY2" fmla="*/ 0 h 1831730"/>
                  <a:gd name="connsiteX3" fmla="*/ 2095500 w 2095500"/>
                  <a:gd name="connsiteY3" fmla="*/ 915865 h 1831730"/>
                  <a:gd name="connsiteX4" fmla="*/ 1179635 w 2095500"/>
                  <a:gd name="connsiteY4" fmla="*/ 1831730 h 1831730"/>
                  <a:gd name="connsiteX5" fmla="*/ 1179635 w 2095500"/>
                  <a:gd name="connsiteY5" fmla="*/ 1556971 h 1831730"/>
                  <a:gd name="connsiteX6" fmla="*/ 0 w 2095500"/>
                  <a:gd name="connsiteY6" fmla="*/ 1556971 h 1831730"/>
                  <a:gd name="connsiteX7" fmla="*/ 0 w 2095500"/>
                  <a:gd name="connsiteY7" fmla="*/ 274760 h 183173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</a:cxnLst>
                <a:rect l="l" t="t" r="r" b="b"/>
                <a:pathLst>
                  <a:path w="2095500" h="1831730">
                    <a:moveTo>
                      <a:pt x="0" y="274760"/>
                    </a:moveTo>
                    <a:lnTo>
                      <a:pt x="1179635" y="274760"/>
                    </a:lnTo>
                    <a:lnTo>
                      <a:pt x="1179635" y="0"/>
                    </a:lnTo>
                    <a:lnTo>
                      <a:pt x="2095500" y="915865"/>
                    </a:lnTo>
                    <a:lnTo>
                      <a:pt x="1179635" y="1831730"/>
                    </a:lnTo>
                    <a:lnTo>
                      <a:pt x="1179635" y="1556971"/>
                    </a:lnTo>
                    <a:lnTo>
                      <a:pt x="0" y="1556971"/>
                    </a:lnTo>
                    <a:lnTo>
                      <a:pt x="0" y="274760"/>
                    </a:lnTo>
                    <a:close/>
                  </a:path>
                </a:pathLst>
              </a:custGeom>
              <a:solidFill>
                <a:schemeClr val="accent4">
                  <a:alpha val="9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alpha val="90000"/>
                  <a:tint val="40000"/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dk1">
                  <a:hueOff val="0"/>
                  <a:satOff val="0"/>
                  <a:lumOff val="0"/>
                  <a:alphaOff val="0"/>
                </a:schemeClr>
              </a:fontRef>
            </p:style>
            <p:txBody>
              <a:bodyPr spcFirstLastPara="0" vert="horz" wrap="square" lIns="584835" tIns="290000" rIns="580549" bIns="289999" numCol="1" spcCol="1270" anchor="ctr" anchorCtr="0">
                <a:noAutofit/>
              </a:bodyPr>
              <a:lstStyle/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  <a:p>
                <a:pPr marL="228600" lvl="1" indent="-228600" algn="l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15000"/>
                  </a:spcAft>
                  <a:buChar char="••"/>
                </a:pPr>
                <a:endParaRPr lang="en-US" sz="2400" kern="1200"/>
              </a:p>
            </p:txBody>
          </p:sp>
          <p:sp>
            <p:nvSpPr>
              <p:cNvPr id="17" name="Freeform 16"/>
              <p:cNvSpPr/>
              <p:nvPr/>
            </p:nvSpPr>
            <p:spPr>
              <a:xfrm>
                <a:off x="7892712" y="3008089"/>
                <a:ext cx="1081904" cy="1081904"/>
              </a:xfrm>
              <a:custGeom>
                <a:avLst/>
                <a:gdLst>
                  <a:gd name="connsiteX0" fmla="*/ 0 w 1047750"/>
                  <a:gd name="connsiteY0" fmla="*/ 523875 h 1047750"/>
                  <a:gd name="connsiteX1" fmla="*/ 523875 w 1047750"/>
                  <a:gd name="connsiteY1" fmla="*/ 0 h 1047750"/>
                  <a:gd name="connsiteX2" fmla="*/ 1047750 w 1047750"/>
                  <a:gd name="connsiteY2" fmla="*/ 523875 h 1047750"/>
                  <a:gd name="connsiteX3" fmla="*/ 523875 w 1047750"/>
                  <a:gd name="connsiteY3" fmla="*/ 1047750 h 1047750"/>
                  <a:gd name="connsiteX4" fmla="*/ 0 w 1047750"/>
                  <a:gd name="connsiteY4" fmla="*/ 523875 h 104775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</a:cxnLst>
                <a:rect l="l" t="t" r="r" b="b"/>
                <a:pathLst>
                  <a:path w="1047750" h="1047750">
                    <a:moveTo>
                      <a:pt x="0" y="523875"/>
                    </a:moveTo>
                    <a:cubicBezTo>
                      <a:pt x="0" y="234547"/>
                      <a:pt x="234547" y="0"/>
                      <a:pt x="523875" y="0"/>
                    </a:cubicBezTo>
                    <a:cubicBezTo>
                      <a:pt x="813203" y="0"/>
                      <a:pt x="1047750" y="234547"/>
                      <a:pt x="1047750" y="523875"/>
                    </a:cubicBezTo>
                    <a:cubicBezTo>
                      <a:pt x="1047750" y="813203"/>
                      <a:pt x="813203" y="1047750"/>
                      <a:pt x="523875" y="1047750"/>
                    </a:cubicBezTo>
                    <a:cubicBezTo>
                      <a:pt x="234547" y="1047750"/>
                      <a:pt x="0" y="813203"/>
                      <a:pt x="0" y="523875"/>
                    </a:cubicBezTo>
                    <a:close/>
                  </a:path>
                </a:pathLst>
              </a:custGeom>
              <a:solidFill>
                <a:schemeClr val="accent4">
                  <a:lumMod val="75000"/>
                </a:schemeClr>
              </a:solidFill>
              <a:ln>
                <a:noFill/>
              </a:ln>
            </p:spPr>
            <p:style>
              <a:lnRef idx="2">
                <a:schemeClr val="lt1">
                  <a:hueOff val="0"/>
                  <a:satOff val="0"/>
                  <a:lumOff val="0"/>
                  <a:alphaOff val="0"/>
                </a:schemeClr>
              </a:lnRef>
              <a:fillRef idx="1">
                <a:schemeClr val="accent1">
                  <a:hueOff val="0"/>
                  <a:satOff val="0"/>
                  <a:lumOff val="0"/>
                  <a:alphaOff val="0"/>
                </a:schemeClr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  <p:txBody>
              <a:bodyPr spcFirstLastPara="0" vert="horz" wrap="square" lIns="168679" tIns="168679" rIns="168679" bIns="168679" numCol="1" spcCol="1270" anchor="ctr" anchorCtr="0">
                <a:noAutofit/>
              </a:bodyPr>
              <a:lstStyle/>
              <a:p>
                <a:pPr lvl="0" algn="ctr" defTabSz="1066800">
                  <a:lnSpc>
                    <a:spcPct val="90000"/>
                  </a:lnSpc>
                  <a:spcBef>
                    <a:spcPct val="0"/>
                  </a:spcBef>
                  <a:spcAft>
                    <a:spcPct val="35000"/>
                  </a:spcAft>
                </a:pPr>
                <a:endParaRPr lang="en-US" sz="2400" kern="1200"/>
              </a:p>
            </p:txBody>
          </p:sp>
          <p:sp>
            <p:nvSpPr>
              <p:cNvPr id="19" name="Rectangle 18"/>
              <p:cNvSpPr/>
              <p:nvPr/>
            </p:nvSpPr>
            <p:spPr>
              <a:xfrm>
                <a:off x="8924502" y="3321997"/>
                <a:ext cx="1740284" cy="43345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pPr algn="r">
                  <a:lnSpc>
                    <a:spcPct val="120000"/>
                  </a:lnSpc>
                </a:pPr>
                <a:r>
                  <a:rPr lang="tr-TR" sz="2000" b="1" dirty="0" smtClean="0">
                    <a:solidFill>
                      <a:schemeClr val="bg1"/>
                    </a:solidFill>
                    <a:latin typeface="+mj-lt"/>
                    <a:ea typeface="Roboto Light" panose="02000000000000000000" pitchFamily="2" charset="0"/>
                    <a:cs typeface="Oswald Regular"/>
                  </a:rPr>
                  <a:t>Proje Okulları</a:t>
                </a:r>
                <a:endParaRPr lang="en-US" sz="2000" b="1" dirty="0" smtClean="0">
                  <a:solidFill>
                    <a:schemeClr val="bg1"/>
                  </a:solidFill>
                  <a:latin typeface="+mj-lt"/>
                  <a:ea typeface="Roboto Light" panose="02000000000000000000" pitchFamily="2" charset="0"/>
                  <a:cs typeface="Oswald Regular"/>
                </a:endParaRPr>
              </a:p>
            </p:txBody>
          </p:sp>
        </p:grpSp>
        <p:sp>
          <p:nvSpPr>
            <p:cNvPr id="22" name="Dikdörtgen 21"/>
            <p:cNvSpPr/>
            <p:nvPr/>
          </p:nvSpPr>
          <p:spPr>
            <a:xfrm>
              <a:off x="7988829" y="3212976"/>
              <a:ext cx="393057" cy="5355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lvl="0" algn="ctr" defTabSz="10668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tr-TR" sz="3200" b="1" dirty="0" smtClean="0">
                  <a:solidFill>
                    <a:schemeClr val="bg1"/>
                  </a:solidFill>
                </a:rPr>
                <a:t>3</a:t>
              </a:r>
              <a:endParaRPr lang="en-US" sz="3200" b="1" dirty="0">
                <a:solidFill>
                  <a:schemeClr val="bg1"/>
                </a:solidFill>
              </a:endParaRPr>
            </a:p>
          </p:txBody>
        </p:sp>
      </p:grpSp>
      <p:sp>
        <p:nvSpPr>
          <p:cNvPr id="27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2960242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8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>
            <a:noAutofit/>
          </a:bodyPr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SINAVLA ÖĞRENCİ ALAN LİSELERİN SAYISI?   2019 YILI</a:t>
            </a:r>
            <a:endParaRPr lang="en-US" sz="4000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4" name="Oval 13"/>
          <p:cNvSpPr/>
          <p:nvPr/>
        </p:nvSpPr>
        <p:spPr>
          <a:xfrm>
            <a:off x="839416" y="1340768"/>
            <a:ext cx="1800200" cy="1512168"/>
          </a:xfrm>
          <a:prstGeom prst="ellipse">
            <a:avLst/>
          </a:prstGeom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1746</a:t>
            </a:r>
          </a:p>
          <a:p>
            <a:pPr algn="ctr"/>
            <a:r>
              <a:rPr lang="tr-TR" sz="36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Lise</a:t>
            </a:r>
            <a:endParaRPr lang="tr-TR" sz="36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aphicFrame>
        <p:nvGraphicFramePr>
          <p:cNvPr id="10" name="9 Tablo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44182062"/>
              </p:ext>
            </p:extLst>
          </p:nvPr>
        </p:nvGraphicFramePr>
        <p:xfrm>
          <a:off x="3503712" y="1484784"/>
          <a:ext cx="7848871" cy="322580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3794505"/>
                <a:gridCol w="1750111"/>
                <a:gridCol w="2304255"/>
              </a:tblGrid>
              <a:tr h="370840">
                <a:tc gridSpan="3">
                  <a:txBody>
                    <a:bodyPr/>
                    <a:lstStyle/>
                    <a:p>
                      <a:pPr algn="ctr"/>
                      <a:r>
                        <a:rPr lang="tr-TR" sz="2800" dirty="0" smtClean="0"/>
                        <a:t>OKUL SAYILARI VE KONTENJANLARI</a:t>
                      </a:r>
                      <a:endParaRPr lang="tr-TR" sz="2800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 TÜRÜ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OKUL</a:t>
                      </a:r>
                      <a:r>
                        <a:rPr lang="tr-TR" sz="2000" b="1" baseline="0" dirty="0" smtClean="0">
                          <a:solidFill>
                            <a:srgbClr val="0070C0"/>
                          </a:solidFill>
                        </a:rPr>
                        <a:t> SAYISI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000" b="1" dirty="0" smtClean="0">
                          <a:solidFill>
                            <a:srgbClr val="0070C0"/>
                          </a:solidFill>
                        </a:rPr>
                        <a:t>KONTANJANLAR</a:t>
                      </a:r>
                      <a:endParaRPr lang="tr-TR" sz="2000" b="1" dirty="0">
                        <a:solidFill>
                          <a:srgbClr val="0070C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Fen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310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34.590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Sosyal</a:t>
                      </a:r>
                      <a:r>
                        <a:rPr lang="tr-TR" b="1" i="1" baseline="0" dirty="0" smtClean="0"/>
                        <a:t> bilimler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91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9.420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</a:t>
                      </a:r>
                      <a:r>
                        <a:rPr lang="tr-TR" b="1" i="1" baseline="0" dirty="0" smtClean="0"/>
                        <a:t>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290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42.460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Mesleki</a:t>
                      </a:r>
                      <a:r>
                        <a:rPr lang="tr-TR" b="1" i="1" baseline="0" dirty="0" smtClean="0"/>
                        <a:t> ve Teknik Anadolu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716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24.360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algn="l"/>
                      <a:r>
                        <a:rPr lang="tr-TR" b="1" i="1" dirty="0" smtClean="0"/>
                        <a:t>Anadolu imam</a:t>
                      </a:r>
                      <a:r>
                        <a:rPr lang="tr-TR" b="1" i="1" baseline="0" dirty="0" smtClean="0"/>
                        <a:t> Hatip Lisesi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339</a:t>
                      </a:r>
                      <a:endParaRPr lang="tr-TR" b="1" i="1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b="1" i="1" dirty="0" smtClean="0"/>
                        <a:t>28.770</a:t>
                      </a:r>
                      <a:endParaRPr lang="tr-TR" b="1" i="1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Toplam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1.746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tr-TR" sz="2400" b="1" dirty="0" smtClean="0">
                          <a:solidFill>
                            <a:schemeClr val="accent3">
                              <a:lumMod val="75000"/>
                            </a:schemeClr>
                          </a:solidFill>
                        </a:rPr>
                        <a:t>139.600</a:t>
                      </a:r>
                      <a:endParaRPr lang="tr-TR" sz="2400" b="1" dirty="0">
                        <a:solidFill>
                          <a:schemeClr val="accent3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  <p:sp>
        <p:nvSpPr>
          <p:cNvPr id="2" name="Metin kutusu 1"/>
          <p:cNvSpPr txBox="1"/>
          <p:nvPr/>
        </p:nvSpPr>
        <p:spPr>
          <a:xfrm>
            <a:off x="407368" y="3255340"/>
            <a:ext cx="280831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2019 yılında toplam öğrenci sayısının %85i sınava katıldı.</a:t>
            </a:r>
            <a:endParaRPr lang="tr-TR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11" name="Metin kutusu 10"/>
          <p:cNvSpPr txBox="1"/>
          <p:nvPr/>
        </p:nvSpPr>
        <p:spPr>
          <a:xfrm>
            <a:off x="407368" y="4673407"/>
            <a:ext cx="280831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 smtClean="0">
                <a:solidFill>
                  <a:schemeClr val="accent2">
                    <a:lumMod val="75000"/>
                  </a:schemeClr>
                </a:solidFill>
              </a:rPr>
              <a:t>2020 yılında toplam öğrenci sayısı yaklaşık 700 bin öğrenci daha artıyor. </a:t>
            </a:r>
            <a:endParaRPr lang="tr-TR" sz="2000" b="1" i="1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069854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792088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4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SINAV ve YERLEŞTİME TAKVİMİ</a:t>
            </a:r>
            <a: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/>
            </a:r>
            <a:br>
              <a:rPr lang="vi-VN" sz="44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</a:br>
            <a:endParaRPr lang="vi-VN" sz="44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399474" y="4113519"/>
            <a:ext cx="11372468" cy="45719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oup 4"/>
          <p:cNvGrpSpPr/>
          <p:nvPr/>
        </p:nvGrpSpPr>
        <p:grpSpPr>
          <a:xfrm>
            <a:off x="1490280" y="3798727"/>
            <a:ext cx="646764" cy="648072"/>
            <a:chOff x="2495600" y="3102417"/>
            <a:chExt cx="646764" cy="648072"/>
          </a:xfrm>
        </p:grpSpPr>
        <p:grpSp>
          <p:nvGrpSpPr>
            <p:cNvPr id="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4230328" y="3798727"/>
            <a:ext cx="646764" cy="648072"/>
            <a:chOff x="2495600" y="3102417"/>
            <a:chExt cx="646764" cy="648072"/>
          </a:xfrm>
        </p:grpSpPr>
        <p:grpSp>
          <p:nvGrpSpPr>
            <p:cNvPr id="1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209562" y="3787396"/>
            <a:ext cx="646764" cy="648072"/>
            <a:chOff x="2495600" y="3102417"/>
            <a:chExt cx="646764" cy="648072"/>
          </a:xfrm>
        </p:grpSpPr>
        <p:grpSp>
          <p:nvGrpSpPr>
            <p:cNvPr id="16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18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9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7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0" name="Group 19"/>
          <p:cNvGrpSpPr/>
          <p:nvPr/>
        </p:nvGrpSpPr>
        <p:grpSpPr>
          <a:xfrm>
            <a:off x="10120137" y="3776019"/>
            <a:ext cx="646764" cy="648072"/>
            <a:chOff x="2495600" y="3102417"/>
            <a:chExt cx="646764" cy="648072"/>
          </a:xfrm>
        </p:grpSpPr>
        <p:grpSp>
          <p:nvGrpSpPr>
            <p:cNvPr id="21" name="组合 79"/>
            <p:cNvGrpSpPr>
              <a:grpSpLocks/>
            </p:cNvGrpSpPr>
            <p:nvPr/>
          </p:nvGrpSpPr>
          <p:grpSpPr bwMode="auto">
            <a:xfrm>
              <a:off x="2495600" y="3102417"/>
              <a:ext cx="646764" cy="648072"/>
              <a:chOff x="6379729" y="2488774"/>
              <a:chExt cx="2513016" cy="2513016"/>
            </a:xfrm>
          </p:grpSpPr>
          <p:sp>
            <p:nvSpPr>
              <p:cNvPr id="23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4" name="任意多边形 83"/>
              <p:cNvSpPr/>
              <p:nvPr/>
            </p:nvSpPr>
            <p:spPr>
              <a:xfrm rot="16377237">
                <a:off x="6397834" y="2506880"/>
                <a:ext cx="2476803" cy="2476801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2" name="椭圆 80"/>
            <p:cNvSpPr/>
            <p:nvPr/>
          </p:nvSpPr>
          <p:spPr bwMode="auto">
            <a:xfrm>
              <a:off x="2631544" y="3238636"/>
              <a:ext cx="374874" cy="375634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4" name="Grup 3"/>
          <p:cNvGrpSpPr/>
          <p:nvPr/>
        </p:nvGrpSpPr>
        <p:grpSpPr>
          <a:xfrm>
            <a:off x="1105685" y="1862618"/>
            <a:ext cx="1432929" cy="1494573"/>
            <a:chOff x="1105685" y="1862618"/>
            <a:chExt cx="1432929" cy="1494573"/>
          </a:xfrm>
        </p:grpSpPr>
        <p:sp>
          <p:nvSpPr>
            <p:cNvPr id="25" name="Teardrop 24"/>
            <p:cNvSpPr/>
            <p:nvPr/>
          </p:nvSpPr>
          <p:spPr>
            <a:xfrm rot="8228570">
              <a:off x="1105685" y="1862618"/>
              <a:ext cx="1432929" cy="149457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29" name="TextBox 28"/>
            <p:cNvSpPr txBox="1"/>
            <p:nvPr/>
          </p:nvSpPr>
          <p:spPr>
            <a:xfrm>
              <a:off x="1271464" y="2031875"/>
              <a:ext cx="1152128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3-14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Nisan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2020</a:t>
              </a:r>
            </a:p>
          </p:txBody>
        </p:sp>
      </p:grpSp>
      <p:grpSp>
        <p:nvGrpSpPr>
          <p:cNvPr id="43" name="Grup 42"/>
          <p:cNvGrpSpPr/>
          <p:nvPr/>
        </p:nvGrpSpPr>
        <p:grpSpPr>
          <a:xfrm>
            <a:off x="3854845" y="1877374"/>
            <a:ext cx="1482971" cy="1541003"/>
            <a:chOff x="3854845" y="1877374"/>
            <a:chExt cx="1482971" cy="1541003"/>
          </a:xfrm>
        </p:grpSpPr>
        <p:sp>
          <p:nvSpPr>
            <p:cNvPr id="26" name="Teardrop 25"/>
            <p:cNvSpPr/>
            <p:nvPr/>
          </p:nvSpPr>
          <p:spPr>
            <a:xfrm rot="8228570">
              <a:off x="3854845" y="1877374"/>
              <a:ext cx="1482971" cy="1541003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3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4022455" y="1959352"/>
              <a:ext cx="1147750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7 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Haziran</a:t>
              </a:r>
            </a:p>
            <a:p>
              <a:pPr algn="ctr"/>
              <a:r>
                <a:rPr lang="tr-TR" sz="2400" b="1" dirty="0">
                  <a:solidFill>
                    <a:srgbClr val="424242"/>
                  </a:solidFill>
                  <a:cs typeface="Arial" panose="020B0604020202020204" pitchFamily="34" charset="0"/>
                </a:rPr>
                <a:t> 2020</a:t>
              </a:r>
            </a:p>
          </p:txBody>
        </p:sp>
      </p:grpSp>
      <p:grpSp>
        <p:nvGrpSpPr>
          <p:cNvPr id="44" name="Grup 43"/>
          <p:cNvGrpSpPr/>
          <p:nvPr/>
        </p:nvGrpSpPr>
        <p:grpSpPr>
          <a:xfrm>
            <a:off x="6758336" y="1878795"/>
            <a:ext cx="1496062" cy="1598406"/>
            <a:chOff x="6758336" y="1878795"/>
            <a:chExt cx="1496062" cy="1598406"/>
          </a:xfrm>
        </p:grpSpPr>
        <p:sp>
          <p:nvSpPr>
            <p:cNvPr id="27" name="Teardrop 26"/>
            <p:cNvSpPr/>
            <p:nvPr/>
          </p:nvSpPr>
          <p:spPr>
            <a:xfrm rot="8228570">
              <a:off x="6758336" y="1878795"/>
              <a:ext cx="1496062" cy="1534225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1" name="TextBox 30"/>
            <p:cNvSpPr txBox="1"/>
            <p:nvPr/>
          </p:nvSpPr>
          <p:spPr>
            <a:xfrm>
              <a:off x="6819160" y="2276872"/>
              <a:ext cx="1285608" cy="1200329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 Haziran 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</a:p>
            <a:p>
              <a:pPr algn="ctr"/>
              <a:endParaRPr lang="tr-TR" sz="2400" b="1" dirty="0" smtClean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grpSp>
        <p:nvGrpSpPr>
          <p:cNvPr id="45" name="Grup 44"/>
          <p:cNvGrpSpPr/>
          <p:nvPr/>
        </p:nvGrpSpPr>
        <p:grpSpPr>
          <a:xfrm>
            <a:off x="9739512" y="1950688"/>
            <a:ext cx="1390641" cy="1473212"/>
            <a:chOff x="9739512" y="1950688"/>
            <a:chExt cx="1390641" cy="1473212"/>
          </a:xfrm>
        </p:grpSpPr>
        <p:sp>
          <p:nvSpPr>
            <p:cNvPr id="28" name="Teardrop 27"/>
            <p:cNvSpPr/>
            <p:nvPr/>
          </p:nvSpPr>
          <p:spPr>
            <a:xfrm rot="8228570">
              <a:off x="9739512" y="1950688"/>
              <a:ext cx="1390641" cy="1473212"/>
            </a:xfrm>
            <a:prstGeom prst="teardrop">
              <a:avLst/>
            </a:prstGeom>
            <a:solidFill>
              <a:srgbClr val="F2F2F2"/>
            </a:solidFill>
            <a:ln w="38100">
              <a:solidFill>
                <a:schemeClr val="accent4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sp>
          <p:nvSpPr>
            <p:cNvPr id="32" name="TextBox 31"/>
            <p:cNvSpPr txBox="1"/>
            <p:nvPr/>
          </p:nvSpPr>
          <p:spPr>
            <a:xfrm>
              <a:off x="9840416" y="2276872"/>
              <a:ext cx="1252907" cy="83099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Temmuz</a:t>
              </a:r>
            </a:p>
            <a:p>
              <a:pPr algn="ctr"/>
              <a:r>
                <a:rPr lang="tr-TR" sz="2400" b="1" dirty="0" smtClean="0">
                  <a:solidFill>
                    <a:srgbClr val="424242"/>
                  </a:solidFill>
                  <a:cs typeface="Arial" panose="020B0604020202020204" pitchFamily="34" charset="0"/>
                </a:rPr>
                <a:t>Ayında</a:t>
              </a:r>
              <a:endParaRPr lang="vi-VN" sz="2400" b="1" dirty="0">
                <a:solidFill>
                  <a:srgbClr val="424242"/>
                </a:solidFill>
                <a:cs typeface="Arial" panose="020B0604020202020204" pitchFamily="34" charset="0"/>
              </a:endParaRPr>
            </a:p>
          </p:txBody>
        </p:sp>
      </p:grpSp>
      <p:sp>
        <p:nvSpPr>
          <p:cNvPr id="33" name="TextBox 32"/>
          <p:cNvSpPr txBox="1"/>
          <p:nvPr/>
        </p:nvSpPr>
        <p:spPr>
          <a:xfrm>
            <a:off x="983432" y="4573353"/>
            <a:ext cx="173433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1">
                    <a:lumMod val="75000"/>
                  </a:schemeClr>
                </a:solidFill>
              </a:rPr>
              <a:t>Sınav Başvurular</a:t>
            </a:r>
            <a:r>
              <a:rPr lang="tr-TR" sz="2400" b="1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ı</a:t>
            </a:r>
            <a:r>
              <a:rPr lang="en-US" sz="2000" dirty="0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 </a:t>
            </a:r>
            <a:endParaRPr lang="en-US" sz="20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3791744" y="4576370"/>
            <a:ext cx="153693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rgbClr val="FF0000"/>
                </a:solidFill>
              </a:rPr>
              <a:t>Sınav Tarihi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600056" y="4576370"/>
            <a:ext cx="197331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2">
                    <a:lumMod val="75000"/>
                  </a:schemeClr>
                </a:solidFill>
              </a:rPr>
              <a:t>Sınav Sonucunun Açıklanması</a:t>
            </a:r>
            <a:r>
              <a:rPr lang="en-US" sz="24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36" name="TextBox 35"/>
          <p:cNvSpPr txBox="1"/>
          <p:nvPr/>
        </p:nvSpPr>
        <p:spPr>
          <a:xfrm>
            <a:off x="9840416" y="4573353"/>
            <a:ext cx="14186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400" b="1" dirty="0" smtClean="0">
                <a:solidFill>
                  <a:schemeClr val="accent4">
                    <a:lumMod val="75000"/>
                  </a:schemeClr>
                </a:solidFill>
              </a:rPr>
              <a:t>Tercih İşlemleri</a:t>
            </a:r>
            <a:r>
              <a:rPr lang="en-US" sz="2400" b="1" dirty="0" smtClean="0">
                <a:solidFill>
                  <a:schemeClr val="accent4">
                    <a:lumMod val="75000"/>
                  </a:schemeClr>
                </a:solidFill>
              </a:rPr>
              <a:t> </a:t>
            </a:r>
            <a:endParaRPr lang="en-US" sz="24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42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31382323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3" grpId="0"/>
      <p:bldP spid="34" grpId="0"/>
      <p:bldP spid="35" grpId="0"/>
      <p:bldP spid="3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8680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SORU SAYISI ve SINAV SÜRESİ</a:t>
            </a:r>
            <a:endParaRPr lang="vi-VN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grpSp>
        <p:nvGrpSpPr>
          <p:cNvPr id="20" name="Grup 19"/>
          <p:cNvGrpSpPr/>
          <p:nvPr/>
        </p:nvGrpSpPr>
        <p:grpSpPr>
          <a:xfrm>
            <a:off x="6888088" y="1700808"/>
            <a:ext cx="3147406" cy="3800370"/>
            <a:chOff x="6888088" y="1700808"/>
            <a:chExt cx="3147406" cy="3800370"/>
          </a:xfrm>
        </p:grpSpPr>
        <p:sp>
          <p:nvSpPr>
            <p:cNvPr id="48" name="Rectangle 47"/>
            <p:cNvSpPr/>
            <p:nvPr/>
          </p:nvSpPr>
          <p:spPr>
            <a:xfrm>
              <a:off x="7248128" y="4793292"/>
              <a:ext cx="2787366" cy="707886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4000" b="1" dirty="0" smtClean="0">
                  <a:solidFill>
                    <a:schemeClr val="accent1">
                      <a:lumMod val="60000"/>
                      <a:lumOff val="40000"/>
                    </a:schemeClr>
                  </a:solidFill>
                  <a:latin typeface="+mj-lt"/>
                </a:rPr>
                <a:t>Soru Sayısı</a:t>
              </a:r>
              <a:endParaRPr lang="en-US" sz="4000" b="1" dirty="0">
                <a:solidFill>
                  <a:schemeClr val="accent1">
                    <a:lumMod val="60000"/>
                    <a:lumOff val="40000"/>
                  </a:schemeClr>
                </a:solidFill>
                <a:latin typeface="+mj-lt"/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6888088" y="1700808"/>
              <a:ext cx="3147406" cy="3023579"/>
            </a:xfrm>
            <a:prstGeom prst="ellipse">
              <a:avLst/>
            </a:prstGeom>
            <a:blipFill dpi="0" rotWithShape="1"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/>
              <a:stretch>
                <a:fillRect/>
              </a:stretch>
            </a:blipFill>
            <a:ln w="117475">
              <a:solidFill>
                <a:schemeClr val="accent1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tr-TR"/>
            </a:p>
          </p:txBody>
        </p:sp>
      </p:grpSp>
      <p:grpSp>
        <p:nvGrpSpPr>
          <p:cNvPr id="13" name="Grup 12"/>
          <p:cNvGrpSpPr/>
          <p:nvPr/>
        </p:nvGrpSpPr>
        <p:grpSpPr>
          <a:xfrm>
            <a:off x="551384" y="1769713"/>
            <a:ext cx="3153516" cy="3789764"/>
            <a:chOff x="551384" y="1769713"/>
            <a:chExt cx="3153516" cy="3789764"/>
          </a:xfrm>
        </p:grpSpPr>
        <p:sp>
          <p:nvSpPr>
            <p:cNvPr id="17" name="Rectangle 16"/>
            <p:cNvSpPr/>
            <p:nvPr/>
          </p:nvSpPr>
          <p:spPr>
            <a:xfrm>
              <a:off x="557718" y="4913146"/>
              <a:ext cx="2762616" cy="646331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tr-TR" sz="3600" b="1" dirty="0" smtClean="0">
                  <a:solidFill>
                    <a:srgbClr val="18CAC2"/>
                  </a:solidFill>
                  <a:latin typeface="+mj-lt"/>
                </a:rPr>
                <a:t>Sınav Süresi</a:t>
              </a:r>
              <a:endParaRPr lang="en-US" sz="3600" b="1" dirty="0">
                <a:solidFill>
                  <a:srgbClr val="18CAC2"/>
                </a:solidFill>
                <a:latin typeface="+mj-lt"/>
              </a:endParaRPr>
            </a:p>
          </p:txBody>
        </p:sp>
        <p:pic>
          <p:nvPicPr>
            <p:cNvPr id="1026" name="Picture 2" descr="C:\Users\win7\Desktop\alarm-1673577_960_720.pn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1384" y="1769713"/>
              <a:ext cx="3153516" cy="3153516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12" name="Oval 11"/>
          <p:cNvSpPr/>
          <p:nvPr/>
        </p:nvSpPr>
        <p:spPr>
          <a:xfrm>
            <a:off x="3503712" y="4477007"/>
            <a:ext cx="1584176" cy="1472273"/>
          </a:xfrm>
          <a:prstGeom prst="ellipse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tr-TR" sz="4800" b="1" dirty="0" smtClean="0">
                <a:solidFill>
                  <a:schemeClr val="bg1"/>
                </a:solidFill>
              </a:rPr>
              <a:t>155 </a:t>
            </a:r>
            <a:r>
              <a:rPr lang="tr-TR" sz="2000" b="1" dirty="0" smtClean="0">
                <a:solidFill>
                  <a:schemeClr val="bg1"/>
                </a:solidFill>
              </a:rPr>
              <a:t>dk</a:t>
            </a:r>
            <a:r>
              <a:rPr lang="tr-TR" sz="1100" dirty="0" smtClean="0">
                <a:solidFill>
                  <a:schemeClr val="bg1"/>
                </a:solidFill>
              </a:rPr>
              <a:t>.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60" name="Oval 59"/>
          <p:cNvSpPr/>
          <p:nvPr/>
        </p:nvSpPr>
        <p:spPr>
          <a:xfrm>
            <a:off x="10200456" y="4411099"/>
            <a:ext cx="1584176" cy="1472273"/>
          </a:xfrm>
          <a:prstGeom prst="ellipse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tr-TR" sz="4800" b="1" dirty="0">
                <a:solidFill>
                  <a:schemeClr val="bg1"/>
                </a:solidFill>
              </a:rPr>
              <a:t>9</a:t>
            </a:r>
            <a:r>
              <a:rPr lang="tr-TR" sz="4800" b="1" dirty="0" smtClean="0">
                <a:solidFill>
                  <a:schemeClr val="bg1"/>
                </a:solidFill>
              </a:rPr>
              <a:t>0 </a:t>
            </a:r>
            <a:endParaRPr lang="tr-TR" sz="1100" dirty="0">
              <a:solidFill>
                <a:schemeClr val="bg1"/>
              </a:solidFill>
            </a:endParaRPr>
          </a:p>
        </p:txBody>
      </p:sp>
      <p:sp>
        <p:nvSpPr>
          <p:cNvPr id="16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3025672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8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9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0" dur="2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4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60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76672"/>
            <a:ext cx="12192000" cy="653656"/>
          </a:xfr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HANGİ DERSTEN KAÇ SORU ÇIKACAK?</a:t>
            </a:r>
            <a:r>
              <a:rPr lang="vi-VN" dirty="0"/>
              <a:t/>
            </a:r>
            <a:br>
              <a:rPr lang="vi-VN" dirty="0"/>
            </a:br>
            <a:endParaRPr lang="vi-VN" dirty="0"/>
          </a:p>
        </p:txBody>
      </p:sp>
      <p:grpSp>
        <p:nvGrpSpPr>
          <p:cNvPr id="4" name="Group 3"/>
          <p:cNvGrpSpPr/>
          <p:nvPr/>
        </p:nvGrpSpPr>
        <p:grpSpPr>
          <a:xfrm>
            <a:off x="2999656" y="2420888"/>
            <a:ext cx="1512168" cy="1515226"/>
            <a:chOff x="3692576" y="1742634"/>
            <a:chExt cx="2790379" cy="2796023"/>
          </a:xfrm>
        </p:grpSpPr>
        <p:grpSp>
          <p:nvGrpSpPr>
            <p:cNvPr id="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44991" y="3962607"/>
            <a:ext cx="1512168" cy="1515226"/>
            <a:chOff x="3692576" y="1742634"/>
            <a:chExt cx="2790379" cy="2796023"/>
          </a:xfrm>
        </p:grpSpPr>
        <p:grpSp>
          <p:nvGrpSpPr>
            <p:cNvPr id="1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1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4" name="Group 13"/>
          <p:cNvGrpSpPr/>
          <p:nvPr/>
        </p:nvGrpSpPr>
        <p:grpSpPr>
          <a:xfrm>
            <a:off x="4572384" y="3989100"/>
            <a:ext cx="1512168" cy="1515226"/>
            <a:chOff x="3692576" y="1742634"/>
            <a:chExt cx="2790379" cy="2796023"/>
          </a:xfrm>
        </p:grpSpPr>
        <p:grpSp>
          <p:nvGrpSpPr>
            <p:cNvPr id="1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1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1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1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3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728542" y="3968114"/>
            <a:ext cx="1512168" cy="1515226"/>
            <a:chOff x="3692576" y="1742634"/>
            <a:chExt cx="2790379" cy="2796023"/>
          </a:xfrm>
        </p:grpSpPr>
        <p:grpSp>
          <p:nvGrpSpPr>
            <p:cNvPr id="2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5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4" name="Group 23"/>
          <p:cNvGrpSpPr/>
          <p:nvPr/>
        </p:nvGrpSpPr>
        <p:grpSpPr>
          <a:xfrm>
            <a:off x="9274334" y="2447381"/>
            <a:ext cx="1512168" cy="1515226"/>
            <a:chOff x="3692576" y="1742634"/>
            <a:chExt cx="2790379" cy="2796023"/>
          </a:xfrm>
        </p:grpSpPr>
        <p:grpSp>
          <p:nvGrpSpPr>
            <p:cNvPr id="25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27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28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26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tx2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grpSp>
        <p:nvGrpSpPr>
          <p:cNvPr id="29" name="Group 28"/>
          <p:cNvGrpSpPr/>
          <p:nvPr/>
        </p:nvGrpSpPr>
        <p:grpSpPr>
          <a:xfrm>
            <a:off x="6118176" y="2420888"/>
            <a:ext cx="1512168" cy="1515226"/>
            <a:chOff x="3692576" y="1742634"/>
            <a:chExt cx="2790379" cy="2796023"/>
          </a:xfrm>
        </p:grpSpPr>
        <p:grpSp>
          <p:nvGrpSpPr>
            <p:cNvPr id="30" name="组合 79"/>
            <p:cNvGrpSpPr>
              <a:grpSpLocks/>
            </p:cNvGrpSpPr>
            <p:nvPr/>
          </p:nvGrpSpPr>
          <p:grpSpPr bwMode="auto">
            <a:xfrm>
              <a:off x="3692576" y="1742634"/>
              <a:ext cx="2790379" cy="2796023"/>
              <a:chOff x="6379729" y="2488774"/>
              <a:chExt cx="2513016" cy="2513016"/>
            </a:xfrm>
          </p:grpSpPr>
          <p:sp>
            <p:nvSpPr>
              <p:cNvPr id="32" name="任意多边形 82"/>
              <p:cNvSpPr/>
              <p:nvPr/>
            </p:nvSpPr>
            <p:spPr>
              <a:xfrm rot="3738964">
                <a:off x="6379729" y="2488774"/>
                <a:ext cx="2513016" cy="2513016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17000">
                    <a:srgbClr val="FFFFFF"/>
                  </a:gs>
                  <a:gs pos="88000">
                    <a:srgbClr val="FFFFFF">
                      <a:lumMod val="72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outerShdw blurRad="127000" dist="63500" dir="7380000" sx="102000" sy="102000" algn="tr" rotWithShape="0">
                  <a:prstClr val="black">
                    <a:alpha val="39000"/>
                  </a:prstClr>
                </a:outerShdw>
              </a:effectLst>
            </p:spPr>
            <p:txBody>
              <a:bodyPr anchor="ctr"/>
              <a:lstStyle/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ea typeface="宋体"/>
                </a:endParaRPr>
              </a:p>
            </p:txBody>
          </p:sp>
          <p:sp>
            <p:nvSpPr>
              <p:cNvPr id="33" name="任意多边形 83"/>
              <p:cNvSpPr/>
              <p:nvPr/>
            </p:nvSpPr>
            <p:spPr>
              <a:xfrm rot="16377237">
                <a:off x="6409518" y="2506881"/>
                <a:ext cx="2476803" cy="2476800"/>
              </a:xfrm>
              <a:custGeom>
                <a:avLst/>
                <a:gdLst>
                  <a:gd name="connsiteX0" fmla="*/ 0 w 1800200"/>
                  <a:gd name="connsiteY0" fmla="*/ 900100 h 1800200"/>
                  <a:gd name="connsiteX1" fmla="*/ 263634 w 1800200"/>
                  <a:gd name="connsiteY1" fmla="*/ 263633 h 1800200"/>
                  <a:gd name="connsiteX2" fmla="*/ 900101 w 1800200"/>
                  <a:gd name="connsiteY2" fmla="*/ 1 h 1800200"/>
                  <a:gd name="connsiteX3" fmla="*/ 1536568 w 1800200"/>
                  <a:gd name="connsiteY3" fmla="*/ 263635 h 1800200"/>
                  <a:gd name="connsiteX4" fmla="*/ 1800200 w 1800200"/>
                  <a:gd name="connsiteY4" fmla="*/ 900102 h 1800200"/>
                  <a:gd name="connsiteX5" fmla="*/ 1536567 w 1800200"/>
                  <a:gd name="connsiteY5" fmla="*/ 1536569 h 1800200"/>
                  <a:gd name="connsiteX6" fmla="*/ 900100 w 1800200"/>
                  <a:gd name="connsiteY6" fmla="*/ 1800202 h 1800200"/>
                  <a:gd name="connsiteX7" fmla="*/ 263633 w 1800200"/>
                  <a:gd name="connsiteY7" fmla="*/ 1536568 h 1800200"/>
                  <a:gd name="connsiteX8" fmla="*/ 0 w 1800200"/>
                  <a:gd name="connsiteY8" fmla="*/ 900101 h 1800200"/>
                  <a:gd name="connsiteX9" fmla="*/ 0 w 1800200"/>
                  <a:gd name="connsiteY9" fmla="*/ 900100 h 1800200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  <a:cxn ang="0">
                    <a:pos x="connsiteX4" y="connsiteY4"/>
                  </a:cxn>
                  <a:cxn ang="0">
                    <a:pos x="connsiteX5" y="connsiteY5"/>
                  </a:cxn>
                  <a:cxn ang="0">
                    <a:pos x="connsiteX6" y="connsiteY6"/>
                  </a:cxn>
                  <a:cxn ang="0">
                    <a:pos x="connsiteX7" y="connsiteY7"/>
                  </a:cxn>
                  <a:cxn ang="0">
                    <a:pos x="connsiteX8" y="connsiteY8"/>
                  </a:cxn>
                  <a:cxn ang="0">
                    <a:pos x="connsiteX9" y="connsiteY9"/>
                  </a:cxn>
                </a:cxnLst>
                <a:rect l="l" t="t" r="r" b="b"/>
                <a:pathLst>
                  <a:path w="1800200" h="1800200">
                    <a:moveTo>
                      <a:pt x="0" y="900100"/>
                    </a:moveTo>
                    <a:cubicBezTo>
                      <a:pt x="0" y="661379"/>
                      <a:pt x="94832" y="432435"/>
                      <a:pt x="263634" y="263633"/>
                    </a:cubicBezTo>
                    <a:cubicBezTo>
                      <a:pt x="432436" y="94832"/>
                      <a:pt x="661380" y="0"/>
                      <a:pt x="900101" y="1"/>
                    </a:cubicBezTo>
                    <a:cubicBezTo>
                      <a:pt x="1138822" y="1"/>
                      <a:pt x="1367766" y="94833"/>
                      <a:pt x="1536568" y="263635"/>
                    </a:cubicBezTo>
                    <a:cubicBezTo>
                      <a:pt x="1705369" y="432437"/>
                      <a:pt x="1800201" y="661381"/>
                      <a:pt x="1800200" y="900102"/>
                    </a:cubicBezTo>
                    <a:cubicBezTo>
                      <a:pt x="1800200" y="1138823"/>
                      <a:pt x="1705368" y="1367767"/>
                      <a:pt x="1536567" y="1536569"/>
                    </a:cubicBezTo>
                    <a:cubicBezTo>
                      <a:pt x="1367765" y="1705371"/>
                      <a:pt x="1138821" y="1800202"/>
                      <a:pt x="900100" y="1800202"/>
                    </a:cubicBezTo>
                    <a:cubicBezTo>
                      <a:pt x="661379" y="1800202"/>
                      <a:pt x="432435" y="1705370"/>
                      <a:pt x="263633" y="1536568"/>
                    </a:cubicBezTo>
                    <a:cubicBezTo>
                      <a:pt x="94832" y="1367766"/>
                      <a:pt x="0" y="1138822"/>
                      <a:pt x="0" y="900101"/>
                    </a:cubicBezTo>
                    <a:lnTo>
                      <a:pt x="0" y="900100"/>
                    </a:lnTo>
                    <a:close/>
                  </a:path>
                </a:pathLst>
              </a:custGeom>
              <a:gradFill flip="none" rotWithShape="1">
                <a:gsLst>
                  <a:gs pos="29000">
                    <a:srgbClr val="FFFFFF"/>
                  </a:gs>
                  <a:gs pos="98000">
                    <a:srgbClr val="FFFFFF">
                      <a:lumMod val="75000"/>
                    </a:srgbClr>
                  </a:gs>
                </a:gsLst>
                <a:lin ang="2700000" scaled="1"/>
                <a:tileRect/>
              </a:gradFill>
              <a:ln w="25400" cap="flat" cmpd="sng" algn="ctr">
                <a:noFill/>
                <a:prstDash val="solid"/>
              </a:ln>
              <a:effectLst>
                <a:softEdge rad="0"/>
              </a:effectLst>
            </p:spPr>
            <p:txBody>
              <a:bodyPr anchor="ctr"/>
              <a:lstStyle>
                <a:lvl1pPr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1pPr>
                <a:lvl2pPr marL="742950" indent="-28575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2pPr>
                <a:lvl3pPr marL="11430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3pPr>
                <a:lvl4pPr marL="16002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4pPr>
                <a:lvl5pPr marL="2057400" indent="-228600" eaLnBrk="0" hangingPunct="0"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>
                    <a:solidFill>
                      <a:schemeClr val="tx1"/>
                    </a:solidFill>
                    <a:latin typeface="Arial" panose="020B0604020202020204" pitchFamily="34" charset="0"/>
                    <a:ea typeface="宋体" panose="02010600030101010101" pitchFamily="2" charset="-122"/>
                  </a:defRPr>
                </a:lvl9pPr>
              </a:lstStyle>
              <a:p>
                <a:pPr marL="0" marR="0" lvl="0" indent="0" algn="ctr" defTabSz="91440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0" cap="none" spc="0" normalizeH="0" baseline="0" noProof="0" smtClean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panose="020B0604020202020204" pitchFamily="34" charset="0"/>
                  <a:ea typeface="宋体" panose="02010600030101010101" pitchFamily="2" charset="-122"/>
                </a:endParaRPr>
              </a:p>
            </p:txBody>
          </p:sp>
        </p:grpSp>
        <p:sp>
          <p:nvSpPr>
            <p:cNvPr id="31" name="椭圆 80"/>
            <p:cNvSpPr/>
            <p:nvPr/>
          </p:nvSpPr>
          <p:spPr bwMode="auto">
            <a:xfrm>
              <a:off x="4079531" y="2136608"/>
              <a:ext cx="2016472" cy="2020557"/>
            </a:xfrm>
            <a:prstGeom prst="ellipse">
              <a:avLst/>
            </a:prstGeom>
            <a:solidFill>
              <a:schemeClr val="accent4"/>
            </a:solidFill>
            <a:ln w="25400" cap="flat" cmpd="sng" algn="ctr">
              <a:noFill/>
              <a:prstDash val="solid"/>
            </a:ln>
            <a:effectLst>
              <a:innerShdw blurRad="63500" dist="25400" dir="18660000">
                <a:prstClr val="black">
                  <a:alpha val="35000"/>
                </a:prstClr>
              </a:innerShdw>
            </a:effectLst>
          </p:spPr>
          <p:txBody>
            <a:bodyPr anchor="ctr"/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ea typeface="宋体" panose="02010600030101010101" pitchFamily="2" charset="-122"/>
                </a:defRPr>
              </a:lvl9pPr>
            </a:lstStyle>
            <a:p>
              <a:pPr marL="0" marR="0" lvl="0" indent="0" algn="ctr" defTabSz="91440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</a:endParaRPr>
            </a:p>
          </p:txBody>
        </p:sp>
      </p:grpSp>
      <p:cxnSp>
        <p:nvCxnSpPr>
          <p:cNvPr id="34" name="Straight Connector 33"/>
          <p:cNvCxnSpPr>
            <a:stCxn id="13" idx="5"/>
            <a:endCxn id="8" idx="1"/>
          </p:cNvCxnSpPr>
          <p:nvPr/>
        </p:nvCxnSpPr>
        <p:spPr>
          <a:xfrm flipV="1">
            <a:off x="2661543" y="3678638"/>
            <a:ext cx="547789" cy="54144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H="1" flipV="1">
            <a:off x="4279996" y="3755868"/>
            <a:ext cx="502086" cy="444790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Connector 35"/>
          <p:cNvCxnSpPr>
            <a:stCxn id="33" idx="1"/>
          </p:cNvCxnSpPr>
          <p:nvPr/>
        </p:nvCxnSpPr>
        <p:spPr>
          <a:xfrm flipH="1">
            <a:off x="5810280" y="3678638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8977249" y="3713870"/>
            <a:ext cx="517572" cy="497473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/>
          <p:cNvCxnSpPr/>
          <p:nvPr/>
        </p:nvCxnSpPr>
        <p:spPr>
          <a:xfrm flipH="1" flipV="1">
            <a:off x="7425475" y="3724556"/>
            <a:ext cx="512766" cy="451554"/>
          </a:xfrm>
          <a:prstGeom prst="line">
            <a:avLst/>
          </a:prstGeom>
          <a:ln w="28575"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1853250" y="4258555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350791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5080643" y="4257759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20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6626435" y="2751311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246079" y="4211343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4" name="TextBox 43"/>
          <p:cNvSpPr txBox="1"/>
          <p:nvPr/>
        </p:nvSpPr>
        <p:spPr>
          <a:xfrm>
            <a:off x="9789622" y="2751310"/>
            <a:ext cx="55015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sz="2800" b="1" dirty="0" smtClean="0">
                <a:solidFill>
                  <a:schemeClr val="bg1"/>
                </a:solidFill>
                <a:cs typeface="Arial" panose="020B0604020202020204" pitchFamily="34" charset="0"/>
              </a:rPr>
              <a:t>10</a:t>
            </a:r>
            <a:endParaRPr lang="vi-VN" sz="2800" b="1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5" name="Rectangle 44"/>
          <p:cNvSpPr/>
          <p:nvPr/>
        </p:nvSpPr>
        <p:spPr>
          <a:xfrm>
            <a:off x="1544557" y="4606004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Türkçe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6" name="Rectangle 45"/>
          <p:cNvSpPr/>
          <p:nvPr/>
        </p:nvSpPr>
        <p:spPr>
          <a:xfrm>
            <a:off x="3195529" y="3090446"/>
            <a:ext cx="11114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Matematik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7" name="Rectangle 46"/>
          <p:cNvSpPr/>
          <p:nvPr/>
        </p:nvSpPr>
        <p:spPr>
          <a:xfrm>
            <a:off x="6340155" y="3067032"/>
            <a:ext cx="112295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1600" b="1" dirty="0" smtClean="0">
                <a:solidFill>
                  <a:schemeClr val="bg1"/>
                </a:solidFill>
              </a:rPr>
              <a:t>İ</a:t>
            </a:r>
            <a:r>
              <a:rPr lang="tr-TR" sz="2000" b="1" dirty="0" smtClean="0">
                <a:solidFill>
                  <a:schemeClr val="bg1"/>
                </a:solidFill>
              </a:rPr>
              <a:t>n</a:t>
            </a:r>
            <a:r>
              <a:rPr lang="tr-TR" b="1" dirty="0" smtClean="0">
                <a:solidFill>
                  <a:schemeClr val="bg1"/>
                </a:solidFill>
              </a:rPr>
              <a:t>kılap  T</a:t>
            </a:r>
            <a:r>
              <a:rPr lang="tr-TR" sz="1600" b="1" dirty="0" smtClean="0">
                <a:solidFill>
                  <a:schemeClr val="bg1"/>
                </a:solidFill>
              </a:rPr>
              <a:t>.</a:t>
            </a:r>
            <a:endParaRPr lang="en-US" sz="1600" b="1" dirty="0">
              <a:solidFill>
                <a:schemeClr val="bg1"/>
              </a:solidFill>
            </a:endParaRPr>
          </a:p>
        </p:txBody>
      </p:sp>
      <p:sp>
        <p:nvSpPr>
          <p:cNvPr id="48" name="Rectangle 47"/>
          <p:cNvSpPr/>
          <p:nvPr/>
        </p:nvSpPr>
        <p:spPr>
          <a:xfrm>
            <a:off x="9538188" y="3172906"/>
            <a:ext cx="10943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000" b="1" dirty="0" smtClean="0">
                <a:solidFill>
                  <a:schemeClr val="bg1"/>
                </a:solidFill>
              </a:rPr>
              <a:t>Din K.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49" name="Rectangle 48"/>
          <p:cNvSpPr/>
          <p:nvPr/>
        </p:nvSpPr>
        <p:spPr>
          <a:xfrm>
            <a:off x="4782025" y="4605208"/>
            <a:ext cx="1094316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Fen ve T</a:t>
            </a:r>
            <a:r>
              <a:rPr lang="tr-TR" sz="1200" dirty="0">
                <a:solidFill>
                  <a:schemeClr val="bg1"/>
                </a:solidFill>
              </a:rPr>
              <a:t>.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50" name="Rectangle 49"/>
          <p:cNvSpPr/>
          <p:nvPr/>
        </p:nvSpPr>
        <p:spPr>
          <a:xfrm>
            <a:off x="7944497" y="4581128"/>
            <a:ext cx="10943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b="1" dirty="0" smtClean="0">
                <a:solidFill>
                  <a:schemeClr val="bg1"/>
                </a:solidFill>
              </a:rPr>
              <a:t>Yabancı Dil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53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5082509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2500"/>
                            </p:stCondLst>
                            <p:childTnLst>
                              <p:par>
                                <p:cTn id="47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9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3000"/>
                            </p:stCondLst>
                            <p:childTnLst>
                              <p:par>
                                <p:cTn id="5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4000"/>
                            </p:stCondLst>
                            <p:childTnLst>
                              <p:par>
                                <p:cTn id="7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4500"/>
                            </p:stCondLst>
                            <p:childTnLst>
                              <p:par>
                                <p:cTn id="74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7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0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10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2" fill="hold">
                            <p:stCondLst>
                              <p:cond delay="5500"/>
                            </p:stCondLst>
                            <p:childTnLst>
                              <p:par>
                                <p:cTn id="93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6" fill="hold">
                            <p:stCondLst>
                              <p:cond delay="6000"/>
                            </p:stCondLst>
                            <p:childTnLst>
                              <p:par>
                                <p:cTn id="97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 fill="hold"/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8" dur="10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5" fill="hold">
                            <p:stCondLst>
                              <p:cond delay="7000"/>
                            </p:stCondLst>
                            <p:childTnLst>
                              <p:par>
                                <p:cTn id="116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7500"/>
                            </p:stCondLst>
                            <p:childTnLst>
                              <p:par>
                                <p:cTn id="120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5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8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10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1" dur="10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2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4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7" dur="1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" grpId="0"/>
      <p:bldP spid="40" grpId="0"/>
      <p:bldP spid="41" grpId="0"/>
      <p:bldP spid="42" grpId="0"/>
      <p:bldP spid="43" grpId="0"/>
      <p:bldP spid="44" grpId="0"/>
      <p:bldP spid="45" grpId="0"/>
      <p:bldP spid="46" grpId="0"/>
      <p:bldP spid="47" grpId="0"/>
      <p:bldP spid="48" grpId="0"/>
      <p:bldP spid="49" grpId="0"/>
      <p:bldP spid="50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404664"/>
            <a:ext cx="12192000" cy="792088"/>
          </a:xfr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tr-TR" sz="4000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TESTLERİN KATSAYILARI?</a:t>
            </a:r>
            <a:r>
              <a:rPr lang="en-US" dirty="0"/>
              <a:t/>
            </a:r>
            <a:br>
              <a:rPr lang="en-US" dirty="0"/>
            </a:br>
            <a:endParaRPr lang="vi-VN" dirty="0"/>
          </a:p>
        </p:txBody>
      </p:sp>
      <p:sp>
        <p:nvSpPr>
          <p:cNvPr id="16" name="15 Akış Çizelgesi: Öteki İşlem"/>
          <p:cNvSpPr/>
          <p:nvPr/>
        </p:nvSpPr>
        <p:spPr>
          <a:xfrm>
            <a:off x="335360" y="2204864"/>
            <a:ext cx="5040560" cy="648072"/>
          </a:xfrm>
          <a:prstGeom prst="flowChartAlternateProcess">
            <a:avLst/>
          </a:prstGeom>
          <a:solidFill>
            <a:srgbClr val="E6AF00"/>
          </a:solidFill>
        </p:spPr>
        <p:style>
          <a:lnRef idx="1">
            <a:schemeClr val="dk1"/>
          </a:lnRef>
          <a:fillRef idx="2">
            <a:schemeClr val="dk1"/>
          </a:fillRef>
          <a:effectRef idx="1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TÜRKÇE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7" name="16 Akış Çizelgesi: Öteki İşlem"/>
          <p:cNvSpPr/>
          <p:nvPr/>
        </p:nvSpPr>
        <p:spPr>
          <a:xfrm>
            <a:off x="335360" y="3356992"/>
            <a:ext cx="5040560" cy="648072"/>
          </a:xfrm>
          <a:prstGeom prst="flowChartAlternateProcess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MATEMATİK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8" name="17 Akış Çizelgesi: Öteki İşlem"/>
          <p:cNvSpPr/>
          <p:nvPr/>
        </p:nvSpPr>
        <p:spPr>
          <a:xfrm>
            <a:off x="407368" y="4509120"/>
            <a:ext cx="5040560" cy="648072"/>
          </a:xfrm>
          <a:prstGeom prst="flowChartAlternateProcess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FEN VE TEKNOLOJİ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19" name="18 Akış Çizelgesi: Öteki İşlem"/>
          <p:cNvSpPr/>
          <p:nvPr/>
        </p:nvSpPr>
        <p:spPr>
          <a:xfrm>
            <a:off x="6744072" y="2276872"/>
            <a:ext cx="3456384" cy="648072"/>
          </a:xfrm>
          <a:prstGeom prst="flowChartAlternateProcess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İNKILÂP TARİHİ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0" name="19 Akış Çizelgesi: Öteki İşlem"/>
          <p:cNvSpPr/>
          <p:nvPr/>
        </p:nvSpPr>
        <p:spPr>
          <a:xfrm>
            <a:off x="6744072" y="3356992"/>
            <a:ext cx="3456384" cy="648072"/>
          </a:xfrm>
          <a:prstGeom prst="flowChartAlternateProcess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DİN KÜLTÜRÜ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1" name="20 Akış Çizelgesi: Öteki İşlem"/>
          <p:cNvSpPr/>
          <p:nvPr/>
        </p:nvSpPr>
        <p:spPr>
          <a:xfrm>
            <a:off x="6744072" y="4581128"/>
            <a:ext cx="3528392" cy="648072"/>
          </a:xfrm>
          <a:prstGeom prst="flowChartAlternate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tr-TR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YABANCI DİL</a:t>
            </a:r>
            <a:endParaRPr lang="tr-TR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22" name="21 Oval"/>
          <p:cNvSpPr/>
          <p:nvPr/>
        </p:nvSpPr>
        <p:spPr>
          <a:xfrm>
            <a:off x="4655840" y="2204864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3" name="22 Oval"/>
          <p:cNvSpPr/>
          <p:nvPr/>
        </p:nvSpPr>
        <p:spPr>
          <a:xfrm>
            <a:off x="4727848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4" name="23 Oval"/>
          <p:cNvSpPr/>
          <p:nvPr/>
        </p:nvSpPr>
        <p:spPr>
          <a:xfrm>
            <a:off x="4727848" y="4509120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4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5" name="24 Oval"/>
          <p:cNvSpPr/>
          <p:nvPr/>
        </p:nvSpPr>
        <p:spPr>
          <a:xfrm>
            <a:off x="9480376" y="227687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6" name="25 Oval"/>
          <p:cNvSpPr/>
          <p:nvPr/>
        </p:nvSpPr>
        <p:spPr>
          <a:xfrm>
            <a:off x="9480376" y="3356992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7" name="26 Oval"/>
          <p:cNvSpPr/>
          <p:nvPr/>
        </p:nvSpPr>
        <p:spPr>
          <a:xfrm>
            <a:off x="9552384" y="4581128"/>
            <a:ext cx="648072" cy="648072"/>
          </a:xfrm>
          <a:prstGeom prst="ellipse">
            <a:avLst/>
          </a:prstGeom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rtlCol="0" anchor="ctr">
            <a:scene3d>
              <a:camera prst="orthographicFront"/>
              <a:lightRig rig="brightRoom" dir="t"/>
            </a:scene3d>
            <a:sp3d contourW="6350" prstMaterial="plastic">
              <a:bevelT w="20320" h="20320" prst="angle"/>
              <a:contourClr>
                <a:schemeClr val="accent1">
                  <a:tint val="100000"/>
                  <a:shade val="100000"/>
                  <a:hueMod val="100000"/>
                  <a:satMod val="100000"/>
                </a:schemeClr>
              </a:contourClr>
            </a:sp3d>
          </a:bodyPr>
          <a:lstStyle/>
          <a:p>
            <a:pPr algn="ctr"/>
            <a:r>
              <a:rPr lang="tr-TR" sz="4000" b="1" cap="all" dirty="0" smtClean="0">
                <a:ln/>
                <a:solidFill>
                  <a:schemeClr val="accent1"/>
                </a:solidFill>
                <a:effectLst>
                  <a:outerShdw blurRad="19685" dist="12700" dir="5400000" algn="tl" rotWithShape="0">
                    <a:schemeClr val="accent1">
                      <a:satMod val="130000"/>
                      <a:alpha val="60000"/>
                    </a:schemeClr>
                  </a:outerShdw>
                  <a:reflection blurRad="10000" stA="55000" endPos="48000" dist="500" dir="5400000" sy="-100000" algn="bl" rotWithShape="0"/>
                </a:effectLst>
              </a:rPr>
              <a:t>1</a:t>
            </a:r>
            <a:endParaRPr lang="tr-TR" sz="4000" b="1" cap="all" dirty="0">
              <a:ln/>
              <a:solidFill>
                <a:schemeClr val="accent1"/>
              </a:solidFill>
              <a:effectLst>
                <a:outerShdw blurRad="19685" dist="12700" dir="5400000" algn="tl" rotWithShape="0">
                  <a:schemeClr val="accent1">
                    <a:satMod val="130000"/>
                    <a:alpha val="60000"/>
                  </a:schemeClr>
                </a:outerShdw>
                <a:reflection blurRad="10000" stA="55000" endPos="48000" dist="500" dir="5400000" sy="-100000" algn="bl" rotWithShape="0"/>
              </a:effectLst>
            </a:endParaRPr>
          </a:p>
        </p:txBody>
      </p:sp>
      <p:sp>
        <p:nvSpPr>
          <p:cNvPr id="28" name="16 Metin kutusu"/>
          <p:cNvSpPr txBox="1"/>
          <p:nvPr/>
        </p:nvSpPr>
        <p:spPr>
          <a:xfrm>
            <a:off x="2639616" y="6457890"/>
            <a:ext cx="6696744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17322745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500"/>
                            </p:stCondLst>
                            <p:childTnLst>
                              <p:par>
                                <p:cTn id="3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500"/>
                            </p:stCondLst>
                            <p:childTnLst>
                              <p:par>
                                <p:cTn id="4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4500"/>
                            </p:stCondLst>
                            <p:childTnLst>
                              <p:par>
                                <p:cTn id="5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0"/>
                            </p:stCondLst>
                            <p:childTnLst>
                              <p:par>
                                <p:cTn id="5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8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500"/>
                            </p:stCondLst>
                            <p:childTnLst>
                              <p:par>
                                <p:cTn id="60" presetID="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3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  <p:bldP spid="24" grpId="0" animBg="1"/>
      <p:bldP spid="25" grpId="0" animBg="1"/>
      <p:bldP spid="26" grpId="0" animBg="1"/>
      <p:bldP spid="2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0" y="476673"/>
            <a:ext cx="12192000" cy="864096"/>
          </a:xfr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/>
          <a:lstStyle/>
          <a:p>
            <a:pPr algn="ctr"/>
            <a:r>
              <a:rPr lang="tr-TR" b="1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Sınav Soruları Hangi Sınıflardan Olacak?</a:t>
            </a:r>
            <a:endParaRPr lang="en-US" b="1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4" name="Rectangle 53"/>
          <p:cNvSpPr/>
          <p:nvPr/>
        </p:nvSpPr>
        <p:spPr>
          <a:xfrm>
            <a:off x="2255511" y="6525343"/>
            <a:ext cx="8304985" cy="72010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grpSp>
        <p:nvGrpSpPr>
          <p:cNvPr id="5" name="Grup 4"/>
          <p:cNvGrpSpPr/>
          <p:nvPr/>
        </p:nvGrpSpPr>
        <p:grpSpPr>
          <a:xfrm>
            <a:off x="4906512" y="1353767"/>
            <a:ext cx="3346542" cy="5099569"/>
            <a:chOff x="4906512" y="1353767"/>
            <a:chExt cx="3346542" cy="5099569"/>
          </a:xfrm>
        </p:grpSpPr>
        <p:sp>
          <p:nvSpPr>
            <p:cNvPr id="47" name="Isosceles Triangle 2"/>
            <p:cNvSpPr/>
            <p:nvPr/>
          </p:nvSpPr>
          <p:spPr>
            <a:xfrm>
              <a:off x="4906512" y="2436312"/>
              <a:ext cx="3346542" cy="4017024"/>
            </a:xfrm>
            <a:custGeom>
              <a:avLst/>
              <a:gdLst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2 h 1102282"/>
                <a:gd name="connsiteX1" fmla="*/ 639324 w 1278647"/>
                <a:gd name="connsiteY1" fmla="*/ 0 h 1102282"/>
                <a:gd name="connsiteX2" fmla="*/ 1278647 w 1278647"/>
                <a:gd name="connsiteY2" fmla="*/ 1102282 h 1102282"/>
                <a:gd name="connsiteX3" fmla="*/ 0 w 1278647"/>
                <a:gd name="connsiteY3" fmla="*/ 1102282 h 1102282"/>
                <a:gd name="connsiteX0" fmla="*/ 0 w 1278647"/>
                <a:gd name="connsiteY0" fmla="*/ 1102284 h 1102284"/>
                <a:gd name="connsiteX1" fmla="*/ 639324 w 1278647"/>
                <a:gd name="connsiteY1" fmla="*/ 2 h 1102284"/>
                <a:gd name="connsiteX2" fmla="*/ 1278647 w 1278647"/>
                <a:gd name="connsiteY2" fmla="*/ 1102284 h 1102284"/>
                <a:gd name="connsiteX3" fmla="*/ 0 w 1278647"/>
                <a:gd name="connsiteY3" fmla="*/ 1102284 h 110228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278647" h="1102284">
                  <a:moveTo>
                    <a:pt x="0" y="1102284"/>
                  </a:moveTo>
                  <a:cubicBezTo>
                    <a:pt x="213108" y="734857"/>
                    <a:pt x="133608" y="-1665"/>
                    <a:pt x="639324" y="2"/>
                  </a:cubicBezTo>
                  <a:cubicBezTo>
                    <a:pt x="1145040" y="1669"/>
                    <a:pt x="1065539" y="734857"/>
                    <a:pt x="1278647" y="1102284"/>
                  </a:cubicBezTo>
                  <a:lnTo>
                    <a:pt x="0" y="1102284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400" dirty="0"/>
            </a:p>
          </p:txBody>
        </p:sp>
        <p:sp>
          <p:nvSpPr>
            <p:cNvPr id="69" name="Freeform 5"/>
            <p:cNvSpPr>
              <a:spLocks noEditPoints="1"/>
            </p:cNvSpPr>
            <p:nvPr/>
          </p:nvSpPr>
          <p:spPr bwMode="auto">
            <a:xfrm flipH="1">
              <a:off x="6263913" y="1353767"/>
              <a:ext cx="722756" cy="1067121"/>
            </a:xfrm>
            <a:custGeom>
              <a:avLst/>
              <a:gdLst>
                <a:gd name="T0" fmla="*/ 299 w 299"/>
                <a:gd name="T1" fmla="*/ 151 h 450"/>
                <a:gd name="T2" fmla="*/ 150 w 299"/>
                <a:gd name="T3" fmla="*/ 1 h 450"/>
                <a:gd name="T4" fmla="*/ 0 w 299"/>
                <a:gd name="T5" fmla="*/ 150 h 450"/>
                <a:gd name="T6" fmla="*/ 20 w 299"/>
                <a:gd name="T7" fmla="*/ 225 h 450"/>
                <a:gd name="T8" fmla="*/ 20 w 299"/>
                <a:gd name="T9" fmla="*/ 225 h 450"/>
                <a:gd name="T10" fmla="*/ 149 w 299"/>
                <a:gd name="T11" fmla="*/ 450 h 450"/>
                <a:gd name="T12" fmla="*/ 279 w 299"/>
                <a:gd name="T13" fmla="*/ 226 h 450"/>
                <a:gd name="T14" fmla="*/ 278 w 299"/>
                <a:gd name="T15" fmla="*/ 226 h 450"/>
                <a:gd name="T16" fmla="*/ 299 w 299"/>
                <a:gd name="T17" fmla="*/ 151 h 450"/>
                <a:gd name="T18" fmla="*/ 149 w 299"/>
                <a:gd name="T19" fmla="*/ 275 h 450"/>
                <a:gd name="T20" fmla="*/ 25 w 299"/>
                <a:gd name="T21" fmla="*/ 150 h 450"/>
                <a:gd name="T22" fmla="*/ 150 w 299"/>
                <a:gd name="T23" fmla="*/ 26 h 450"/>
                <a:gd name="T24" fmla="*/ 274 w 299"/>
                <a:gd name="T25" fmla="*/ 151 h 450"/>
                <a:gd name="T26" fmla="*/ 149 w 299"/>
                <a:gd name="T27" fmla="*/ 275 h 45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</a:cxnLst>
              <a:rect l="0" t="0" r="r" b="b"/>
              <a:pathLst>
                <a:path w="299" h="450">
                  <a:moveTo>
                    <a:pt x="299" y="151"/>
                  </a:moveTo>
                  <a:cubicBezTo>
                    <a:pt x="299" y="68"/>
                    <a:pt x="232" y="1"/>
                    <a:pt x="150" y="1"/>
                  </a:cubicBezTo>
                  <a:cubicBezTo>
                    <a:pt x="67" y="0"/>
                    <a:pt x="0" y="67"/>
                    <a:pt x="0" y="150"/>
                  </a:cubicBezTo>
                  <a:cubicBezTo>
                    <a:pt x="0" y="177"/>
                    <a:pt x="7" y="203"/>
                    <a:pt x="20" y="225"/>
                  </a:cubicBezTo>
                  <a:cubicBezTo>
                    <a:pt x="20" y="225"/>
                    <a:pt x="20" y="225"/>
                    <a:pt x="20" y="225"/>
                  </a:cubicBezTo>
                  <a:cubicBezTo>
                    <a:pt x="149" y="450"/>
                    <a:pt x="149" y="450"/>
                    <a:pt x="149" y="450"/>
                  </a:cubicBezTo>
                  <a:cubicBezTo>
                    <a:pt x="279" y="226"/>
                    <a:pt x="279" y="226"/>
                    <a:pt x="279" y="226"/>
                  </a:cubicBezTo>
                  <a:cubicBezTo>
                    <a:pt x="278" y="226"/>
                    <a:pt x="278" y="226"/>
                    <a:pt x="278" y="226"/>
                  </a:cubicBezTo>
                  <a:cubicBezTo>
                    <a:pt x="291" y="203"/>
                    <a:pt x="299" y="178"/>
                    <a:pt x="299" y="151"/>
                  </a:cubicBezTo>
                  <a:close/>
                  <a:moveTo>
                    <a:pt x="149" y="275"/>
                  </a:moveTo>
                  <a:cubicBezTo>
                    <a:pt x="80" y="275"/>
                    <a:pt x="24" y="219"/>
                    <a:pt x="25" y="150"/>
                  </a:cubicBezTo>
                  <a:cubicBezTo>
                    <a:pt x="25" y="81"/>
                    <a:pt x="81" y="25"/>
                    <a:pt x="150" y="26"/>
                  </a:cubicBezTo>
                  <a:cubicBezTo>
                    <a:pt x="218" y="26"/>
                    <a:pt x="274" y="82"/>
                    <a:pt x="274" y="151"/>
                  </a:cubicBezTo>
                  <a:cubicBezTo>
                    <a:pt x="274" y="219"/>
                    <a:pt x="218" y="275"/>
                    <a:pt x="149" y="2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  <a:extLst/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zh-CN" altLang="en-US"/>
            </a:p>
          </p:txBody>
        </p:sp>
        <p:sp>
          <p:nvSpPr>
            <p:cNvPr id="46" name="TextBox 66"/>
            <p:cNvSpPr txBox="1"/>
            <p:nvPr/>
          </p:nvSpPr>
          <p:spPr>
            <a:xfrm>
              <a:off x="6407789" y="1412776"/>
              <a:ext cx="393056" cy="58477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tr-TR" sz="3200" b="1" dirty="0" smtClean="0">
                  <a:solidFill>
                    <a:schemeClr val="accent2">
                      <a:lumMod val="75000"/>
                    </a:schemeClr>
                  </a:solidFill>
                </a:rPr>
                <a:t>8</a:t>
              </a:r>
              <a:endParaRPr lang="vi-VN" sz="3200" b="1" dirty="0">
                <a:solidFill>
                  <a:schemeClr val="accent2">
                    <a:lumMod val="75000"/>
                  </a:schemeClr>
                </a:solidFill>
              </a:endParaRPr>
            </a:p>
          </p:txBody>
        </p:sp>
      </p:grpSp>
      <p:sp>
        <p:nvSpPr>
          <p:cNvPr id="49" name="Metin kutusu 48"/>
          <p:cNvSpPr txBox="1"/>
          <p:nvPr/>
        </p:nvSpPr>
        <p:spPr>
          <a:xfrm>
            <a:off x="5870887" y="4448982"/>
            <a:ext cx="185991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4000" b="1" dirty="0" smtClean="0">
                <a:solidFill>
                  <a:schemeClr val="bg1"/>
                </a:solidFill>
              </a:rPr>
              <a:t>8. </a:t>
            </a:r>
            <a:r>
              <a:rPr lang="tr-TR" sz="4000" b="1" dirty="0">
                <a:solidFill>
                  <a:schemeClr val="bg1"/>
                </a:solidFill>
              </a:rPr>
              <a:t>S</a:t>
            </a:r>
            <a:r>
              <a:rPr lang="tr-TR" sz="4000" b="1" dirty="0" smtClean="0">
                <a:solidFill>
                  <a:schemeClr val="bg1"/>
                </a:solidFill>
              </a:rPr>
              <a:t>ınıf</a:t>
            </a:r>
            <a:endParaRPr lang="tr-TR" sz="4000" b="1" dirty="0">
              <a:solidFill>
                <a:schemeClr val="bg1"/>
              </a:solidFill>
            </a:endParaRPr>
          </a:p>
        </p:txBody>
      </p:sp>
      <p:sp>
        <p:nvSpPr>
          <p:cNvPr id="11" name="16 Metin kutusu"/>
          <p:cNvSpPr txBox="1"/>
          <p:nvPr/>
        </p:nvSpPr>
        <p:spPr>
          <a:xfrm>
            <a:off x="2639616" y="6457890"/>
            <a:ext cx="65527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2000" b="1" i="1" dirty="0">
                <a:solidFill>
                  <a:srgbClr val="AD136F"/>
                </a:solidFill>
                <a:latin typeface="Algerian" panose="04020705040A02060702" pitchFamily="82" charset="0"/>
              </a:rPr>
              <a:t>KDZ. EREĞLİ REHBERLİK VE ARAŞTIRMA MERKEZİ</a:t>
            </a:r>
          </a:p>
        </p:txBody>
      </p:sp>
    </p:spTree>
    <p:extLst>
      <p:ext uri="{BB962C8B-B14F-4D97-AF65-F5344CB8AC3E}">
        <p14:creationId xmlns:p14="http://schemas.microsoft.com/office/powerpoint/2010/main" val="88598419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du an thang 10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6F3293"/>
      </a:accent1>
      <a:accent2>
        <a:srgbClr val="58BBB4"/>
      </a:accent2>
      <a:accent3>
        <a:srgbClr val="FA1230"/>
      </a:accent3>
      <a:accent4>
        <a:srgbClr val="C2CB44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Custom 2">
      <a:majorFont>
        <a:latin typeface="Roboto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du an thang 10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6F3293"/>
    </a:accent1>
    <a:accent2>
      <a:srgbClr val="58BBB4"/>
    </a:accent2>
    <a:accent3>
      <a:srgbClr val="FA1230"/>
    </a:accent3>
    <a:accent4>
      <a:srgbClr val="C2CB44"/>
    </a:accent4>
    <a:accent5>
      <a:srgbClr val="4472C4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9575</TotalTime>
  <Words>814</Words>
  <Application>Microsoft Office PowerPoint</Application>
  <PresentationFormat>Geniş ekran</PresentationFormat>
  <Paragraphs>208</Paragraphs>
  <Slides>25</Slides>
  <Notes>2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12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25</vt:i4>
      </vt:variant>
    </vt:vector>
  </HeadingPairs>
  <TitlesOfParts>
    <vt:vector size="38" baseType="lpstr">
      <vt:lpstr>SimSun</vt:lpstr>
      <vt:lpstr>Aharoni</vt:lpstr>
      <vt:lpstr>Algerian</vt:lpstr>
      <vt:lpstr>Arial</vt:lpstr>
      <vt:lpstr>Broadway</vt:lpstr>
      <vt:lpstr>Calibri</vt:lpstr>
      <vt:lpstr>Oswald Regular</vt:lpstr>
      <vt:lpstr>Roboto</vt:lpstr>
      <vt:lpstr>Roboto Condensed</vt:lpstr>
      <vt:lpstr>Roboto Light</vt:lpstr>
      <vt:lpstr>Source Sans Pro Light</vt:lpstr>
      <vt:lpstr>Verdana</vt:lpstr>
      <vt:lpstr>Office Theme</vt:lpstr>
      <vt:lpstr>PowerPoint Sunusu</vt:lpstr>
      <vt:lpstr>                    LİSELERE YERLEŞTİRME NASIL YAPILACAK?</vt:lpstr>
      <vt:lpstr>SINAVLA ÖĞRENCİ ALAN LİSELER HANGİLERİ?</vt:lpstr>
      <vt:lpstr>SINAVLA ÖĞRENCİ ALAN LİSELERİN SAYISI?   2019 YILI</vt:lpstr>
      <vt:lpstr>SINAV ve YERLEŞTİME TAKVİMİ </vt:lpstr>
      <vt:lpstr>SORU SAYISI ve SINAV SÜRESİ</vt:lpstr>
      <vt:lpstr>HANGİ DERSTEN KAÇ SORU ÇIKACAK? </vt:lpstr>
      <vt:lpstr>TESTLERİN KATSAYILARI? </vt:lpstr>
      <vt:lpstr>Sınav Soruları Hangi Sınıflardan Olacak?</vt:lpstr>
      <vt:lpstr>SORULAR NASIL OLACAK? </vt:lpstr>
      <vt:lpstr> SINAV KAÇ OTURUM OLACAK? </vt:lpstr>
      <vt:lpstr> SINAV SÜRESİ VE BAŞLAMA SAATİ? </vt:lpstr>
      <vt:lpstr>SINAV ZORUNLU MU? </vt:lpstr>
      <vt:lpstr>SINAVLA ÖĞRENCİ ALAN LİSELERE TERCİH İŞLEMLERİ </vt:lpstr>
      <vt:lpstr>MERKEZİ SINAVLA ÖĞRENCİ ALAN BAZI OKULLARIN TABAN PUANLARI</vt:lpstr>
      <vt:lpstr>MERKEZİ SINAVLA ÖĞRENCİ ALAN ZONGULDAK LİSELERİNİN TABAN PUANLARI</vt:lpstr>
      <vt:lpstr>YEREL YERLEŞTİRME NASIL OLACAK? </vt:lpstr>
      <vt:lpstr>PowerPoint Sunusu</vt:lpstr>
      <vt:lpstr>TERCİHLER NASIL YAPILACAK? </vt:lpstr>
      <vt:lpstr>YEREL YERLEŞTİRME NASIL OLACAK? </vt:lpstr>
      <vt:lpstr>YEREL YERLEŞTİRMEDE ÖNCELİK? </vt:lpstr>
      <vt:lpstr>MERKEZİ YERLEŞTİRME NASIL OLACAK? </vt:lpstr>
      <vt:lpstr>ÖZEL LİSELERE YERLEŞTİRME NASIL OLACAK? </vt:lpstr>
      <vt:lpstr>GÜZEL SANATLAR VE SPOR LİSELERİNE YERLEŞTİRME NASIL OLACAK? </vt:lpstr>
      <vt:lpstr>LİSELERE GEÇİŞ SİSTEMİ...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Pham Tien Dung</dc:creator>
  <cp:lastModifiedBy>Hp</cp:lastModifiedBy>
  <cp:revision>294</cp:revision>
  <dcterms:created xsi:type="dcterms:W3CDTF">2014-09-22T14:05:42Z</dcterms:created>
  <dcterms:modified xsi:type="dcterms:W3CDTF">2019-12-20T11:53:57Z</dcterms:modified>
</cp:coreProperties>
</file>